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51"/>
  </p:notesMasterIdLst>
  <p:handoutMasterIdLst>
    <p:handoutMasterId r:id="rId52"/>
  </p:handoutMasterIdLst>
  <p:sldIdLst>
    <p:sldId id="256" r:id="rId2"/>
    <p:sldId id="361" r:id="rId3"/>
    <p:sldId id="356" r:id="rId4"/>
    <p:sldId id="397" r:id="rId5"/>
    <p:sldId id="366" r:id="rId6"/>
    <p:sldId id="367" r:id="rId7"/>
    <p:sldId id="395" r:id="rId8"/>
    <p:sldId id="402" r:id="rId9"/>
    <p:sldId id="371" r:id="rId10"/>
    <p:sldId id="442" r:id="rId11"/>
    <p:sldId id="450" r:id="rId12"/>
    <p:sldId id="443" r:id="rId13"/>
    <p:sldId id="373" r:id="rId14"/>
    <p:sldId id="410" r:id="rId15"/>
    <p:sldId id="374" r:id="rId16"/>
    <p:sldId id="372" r:id="rId17"/>
    <p:sldId id="449" r:id="rId18"/>
    <p:sldId id="411" r:id="rId19"/>
    <p:sldId id="415" r:id="rId20"/>
    <p:sldId id="416" r:id="rId21"/>
    <p:sldId id="417" r:id="rId22"/>
    <p:sldId id="418" r:id="rId23"/>
    <p:sldId id="340" r:id="rId24"/>
    <p:sldId id="419" r:id="rId25"/>
    <p:sldId id="342" r:id="rId26"/>
    <p:sldId id="420" r:id="rId27"/>
    <p:sldId id="422" r:id="rId28"/>
    <p:sldId id="424" r:id="rId29"/>
    <p:sldId id="423" r:id="rId30"/>
    <p:sldId id="421" r:id="rId31"/>
    <p:sldId id="425" r:id="rId32"/>
    <p:sldId id="440" r:id="rId33"/>
    <p:sldId id="428" r:id="rId34"/>
    <p:sldId id="392" r:id="rId35"/>
    <p:sldId id="430" r:id="rId36"/>
    <p:sldId id="431" r:id="rId37"/>
    <p:sldId id="444" r:id="rId38"/>
    <p:sldId id="445" r:id="rId39"/>
    <p:sldId id="441" r:id="rId40"/>
    <p:sldId id="432" r:id="rId41"/>
    <p:sldId id="433" r:id="rId42"/>
    <p:sldId id="434" r:id="rId43"/>
    <p:sldId id="435" r:id="rId44"/>
    <p:sldId id="436" r:id="rId45"/>
    <p:sldId id="447" r:id="rId46"/>
    <p:sldId id="446" r:id="rId47"/>
    <p:sldId id="302" r:id="rId48"/>
    <p:sldId id="451" r:id="rId49"/>
    <p:sldId id="364" r:id="rId5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882" autoAdjust="0"/>
    <p:restoredTop sz="85248" autoAdjust="0"/>
  </p:normalViewPr>
  <p:slideViewPr>
    <p:cSldViewPr>
      <p:cViewPr varScale="1">
        <p:scale>
          <a:sx n="94" d="100"/>
          <a:sy n="94" d="100"/>
        </p:scale>
        <p:origin x="1692" y="90"/>
      </p:cViewPr>
      <p:guideLst>
        <p:guide orient="horz" pos="2160"/>
        <p:guide pos="2880"/>
      </p:guideLst>
    </p:cSldViewPr>
  </p:slideViewPr>
  <p:outlineViewPr>
    <p:cViewPr>
      <p:scale>
        <a:sx n="33" d="100"/>
        <a:sy n="33" d="100"/>
      </p:scale>
      <p:origin x="48" y="34566"/>
    </p:cViewPr>
  </p:outlineViewPr>
  <p:notesTextViewPr>
    <p:cViewPr>
      <p:scale>
        <a:sx n="66" d="100"/>
        <a:sy n="66" d="100"/>
      </p:scale>
      <p:origin x="0" y="0"/>
    </p:cViewPr>
  </p:notesTextViewPr>
  <p:sorterViewPr>
    <p:cViewPr>
      <p:scale>
        <a:sx n="66" d="100"/>
        <a:sy n="66" d="100"/>
      </p:scale>
      <p:origin x="0" y="612"/>
    </p:cViewPr>
  </p:sorterViewPr>
  <p:notesViewPr>
    <p:cSldViewPr>
      <p:cViewPr varScale="1">
        <p:scale>
          <a:sx n="84" d="100"/>
          <a:sy n="84" d="100"/>
        </p:scale>
        <p:origin x="379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268BE-BDC0-4F57-8B59-909941CCE37D}"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9B1F754A-30A7-420E-A066-B7735B895EE2}">
      <dgm:prSet phldrT="[Text]"/>
      <dgm:spPr/>
      <dgm:t>
        <a:bodyPr/>
        <a:lstStyle/>
        <a:p>
          <a:r>
            <a:rPr lang="en-US" dirty="0">
              <a:latin typeface="+mj-lt"/>
            </a:rPr>
            <a:t>Retirement</a:t>
          </a:r>
        </a:p>
      </dgm:t>
    </dgm:pt>
    <dgm:pt modelId="{66B8BC78-2926-46B1-A83E-C6AB1645B64D}" type="parTrans" cxnId="{6532F6CC-05C9-4A39-8D29-E85DFE904CE7}">
      <dgm:prSet/>
      <dgm:spPr/>
      <dgm:t>
        <a:bodyPr/>
        <a:lstStyle/>
        <a:p>
          <a:endParaRPr lang="en-US"/>
        </a:p>
      </dgm:t>
    </dgm:pt>
    <dgm:pt modelId="{E6185576-19EC-4199-AF57-85A7910D0803}" type="sibTrans" cxnId="{6532F6CC-05C9-4A39-8D29-E85DFE904CE7}">
      <dgm:prSet/>
      <dgm:spPr/>
      <dgm:t>
        <a:bodyPr/>
        <a:lstStyle/>
        <a:p>
          <a:endParaRPr lang="en-US"/>
        </a:p>
      </dgm:t>
    </dgm:pt>
    <dgm:pt modelId="{0E0995BD-B6D1-48E1-B5C7-C9D1F522368F}">
      <dgm:prSet phldrT="[Text]"/>
      <dgm:spPr/>
      <dgm:t>
        <a:bodyPr/>
        <a:lstStyle/>
        <a:p>
          <a:r>
            <a:rPr lang="en-US" dirty="0">
              <a:latin typeface="+mj-lt"/>
            </a:rPr>
            <a:t>Tricare for SM &amp; family.</a:t>
          </a:r>
        </a:p>
      </dgm:t>
    </dgm:pt>
    <dgm:pt modelId="{2534B23C-B0E2-4B29-BCA5-4AFA7D7A8C5F}" type="parTrans" cxnId="{05F0ADAD-CF33-416B-95FD-16B7B48A5F16}">
      <dgm:prSet/>
      <dgm:spPr/>
      <dgm:t>
        <a:bodyPr/>
        <a:lstStyle/>
        <a:p>
          <a:endParaRPr lang="en-US"/>
        </a:p>
      </dgm:t>
    </dgm:pt>
    <dgm:pt modelId="{15BDF237-7FE7-482C-A6D5-35FA88578350}" type="sibTrans" cxnId="{05F0ADAD-CF33-416B-95FD-16B7B48A5F16}">
      <dgm:prSet/>
      <dgm:spPr/>
      <dgm:t>
        <a:bodyPr/>
        <a:lstStyle/>
        <a:p>
          <a:endParaRPr lang="en-US"/>
        </a:p>
      </dgm:t>
    </dgm:pt>
    <dgm:pt modelId="{0C16E615-EE5C-4755-901D-26FF25A3E7DE}">
      <dgm:prSet phldrT="[Text]"/>
      <dgm:spPr/>
      <dgm:t>
        <a:bodyPr/>
        <a:lstStyle/>
        <a:p>
          <a:r>
            <a:rPr lang="en-US" dirty="0">
              <a:latin typeface="+mj-lt"/>
            </a:rPr>
            <a:t>DoD retired ID.</a:t>
          </a:r>
        </a:p>
      </dgm:t>
    </dgm:pt>
    <dgm:pt modelId="{6D31A743-2489-47A8-8229-000C81332098}" type="parTrans" cxnId="{AF5C7E83-1B3D-4978-A657-8A9C56A24842}">
      <dgm:prSet/>
      <dgm:spPr/>
      <dgm:t>
        <a:bodyPr/>
        <a:lstStyle/>
        <a:p>
          <a:endParaRPr lang="en-US"/>
        </a:p>
      </dgm:t>
    </dgm:pt>
    <dgm:pt modelId="{40C1401D-55B7-428F-9088-F76F7977D27D}" type="sibTrans" cxnId="{AF5C7E83-1B3D-4978-A657-8A9C56A24842}">
      <dgm:prSet/>
      <dgm:spPr/>
      <dgm:t>
        <a:bodyPr/>
        <a:lstStyle/>
        <a:p>
          <a:endParaRPr lang="en-US"/>
        </a:p>
      </dgm:t>
    </dgm:pt>
    <dgm:pt modelId="{CE6F7D28-F768-4AD0-B491-EEEC06C06238}">
      <dgm:prSet phldrT="[Text]"/>
      <dgm:spPr/>
      <dgm:t>
        <a:bodyPr/>
        <a:lstStyle/>
        <a:p>
          <a:r>
            <a:rPr lang="en-US" dirty="0">
              <a:latin typeface="+mj-lt"/>
            </a:rPr>
            <a:t>Severance</a:t>
          </a:r>
        </a:p>
      </dgm:t>
    </dgm:pt>
    <dgm:pt modelId="{1D982469-5617-4745-ABA7-1D4372326FD7}" type="parTrans" cxnId="{38A8659E-FD7F-44B8-8FE4-257B5E20188A}">
      <dgm:prSet/>
      <dgm:spPr/>
      <dgm:t>
        <a:bodyPr/>
        <a:lstStyle/>
        <a:p>
          <a:endParaRPr lang="en-US"/>
        </a:p>
      </dgm:t>
    </dgm:pt>
    <dgm:pt modelId="{8513363B-B05A-4F13-814A-06B9453250D0}" type="sibTrans" cxnId="{38A8659E-FD7F-44B8-8FE4-257B5E20188A}">
      <dgm:prSet/>
      <dgm:spPr/>
      <dgm:t>
        <a:bodyPr/>
        <a:lstStyle/>
        <a:p>
          <a:endParaRPr lang="en-US"/>
        </a:p>
      </dgm:t>
    </dgm:pt>
    <dgm:pt modelId="{AF8A4353-EC5D-484D-92EB-5690B9A8AE27}">
      <dgm:prSet phldrT="[Text]"/>
      <dgm:spPr/>
      <dgm:t>
        <a:bodyPr/>
        <a:lstStyle/>
        <a:p>
          <a:r>
            <a:rPr lang="en-US" dirty="0">
              <a:latin typeface="+mj-lt"/>
            </a:rPr>
            <a:t>One time cash infusion. </a:t>
          </a:r>
        </a:p>
      </dgm:t>
    </dgm:pt>
    <dgm:pt modelId="{BB1635D7-9470-4C35-A073-C75ABBC8A221}" type="parTrans" cxnId="{6A9890EF-4CD2-4C3D-BDED-99B3A18F80F6}">
      <dgm:prSet/>
      <dgm:spPr/>
      <dgm:t>
        <a:bodyPr/>
        <a:lstStyle/>
        <a:p>
          <a:endParaRPr lang="en-US"/>
        </a:p>
      </dgm:t>
    </dgm:pt>
    <dgm:pt modelId="{BD507188-EECB-460D-B1BA-5682FC3EE9BC}" type="sibTrans" cxnId="{6A9890EF-4CD2-4C3D-BDED-99B3A18F80F6}">
      <dgm:prSet/>
      <dgm:spPr/>
      <dgm:t>
        <a:bodyPr/>
        <a:lstStyle/>
        <a:p>
          <a:endParaRPr lang="en-US"/>
        </a:p>
      </dgm:t>
    </dgm:pt>
    <dgm:pt modelId="{9200215F-14C0-437F-98ED-DFF9621F6A27}">
      <dgm:prSet phldrT="[Text]"/>
      <dgm:spPr/>
      <dgm:t>
        <a:bodyPr/>
        <a:lstStyle/>
        <a:p>
          <a:r>
            <a:rPr lang="en-US" dirty="0">
              <a:latin typeface="+mj-lt"/>
            </a:rPr>
            <a:t>VA disability payments.</a:t>
          </a:r>
        </a:p>
      </dgm:t>
    </dgm:pt>
    <dgm:pt modelId="{DBDCB831-5BD6-4910-B405-1F8F9CC5D735}" type="parTrans" cxnId="{A1F02469-17B0-40C4-8294-779EDD76196D}">
      <dgm:prSet/>
      <dgm:spPr/>
      <dgm:t>
        <a:bodyPr/>
        <a:lstStyle/>
        <a:p>
          <a:endParaRPr lang="en-US"/>
        </a:p>
      </dgm:t>
    </dgm:pt>
    <dgm:pt modelId="{633FA631-3033-4EF1-9DD2-12359BB7264A}" type="sibTrans" cxnId="{A1F02469-17B0-40C4-8294-779EDD76196D}">
      <dgm:prSet/>
      <dgm:spPr/>
      <dgm:t>
        <a:bodyPr/>
        <a:lstStyle/>
        <a:p>
          <a:endParaRPr lang="en-US"/>
        </a:p>
      </dgm:t>
    </dgm:pt>
    <dgm:pt modelId="{B997F683-53FC-4735-A0C1-85886E4CC558}">
      <dgm:prSet phldrT="[Text]"/>
      <dgm:spPr/>
      <dgm:t>
        <a:bodyPr/>
        <a:lstStyle/>
        <a:p>
          <a:r>
            <a:rPr lang="en-US" dirty="0">
              <a:latin typeface="+mj-lt"/>
            </a:rPr>
            <a:t>Possibility of CRSC.</a:t>
          </a:r>
        </a:p>
      </dgm:t>
    </dgm:pt>
    <dgm:pt modelId="{42DEB9BD-4FC3-4464-9895-16C60B67DC43}" type="parTrans" cxnId="{E7B9CD2F-641A-4E18-95F6-152940CCFB82}">
      <dgm:prSet/>
      <dgm:spPr/>
      <dgm:t>
        <a:bodyPr/>
        <a:lstStyle/>
        <a:p>
          <a:endParaRPr lang="en-US"/>
        </a:p>
      </dgm:t>
    </dgm:pt>
    <dgm:pt modelId="{FFBA1FDA-3DD8-4E77-84F5-7802D89C49FC}" type="sibTrans" cxnId="{E7B9CD2F-641A-4E18-95F6-152940CCFB82}">
      <dgm:prSet/>
      <dgm:spPr/>
      <dgm:t>
        <a:bodyPr/>
        <a:lstStyle/>
        <a:p>
          <a:endParaRPr lang="en-US"/>
        </a:p>
      </dgm:t>
    </dgm:pt>
    <dgm:pt modelId="{E62FB08C-7E0C-4A63-8BA0-B13C899DFE73}">
      <dgm:prSet phldrT="[Text]"/>
      <dgm:spPr/>
      <dgm:t>
        <a:bodyPr/>
        <a:lstStyle/>
        <a:p>
          <a:endParaRPr lang="en-US" dirty="0"/>
        </a:p>
      </dgm:t>
    </dgm:pt>
    <dgm:pt modelId="{0CD88CE4-DFBC-4375-842C-01E39E51F3D2}" type="parTrans" cxnId="{A65DEE4A-07DD-45DB-BCA3-4F66E11267FD}">
      <dgm:prSet/>
      <dgm:spPr/>
      <dgm:t>
        <a:bodyPr/>
        <a:lstStyle/>
        <a:p>
          <a:endParaRPr lang="en-US"/>
        </a:p>
      </dgm:t>
    </dgm:pt>
    <dgm:pt modelId="{C8BFEBD8-3C6B-47C6-B9BF-9DB77265D79D}" type="sibTrans" cxnId="{A65DEE4A-07DD-45DB-BCA3-4F66E11267FD}">
      <dgm:prSet/>
      <dgm:spPr/>
      <dgm:t>
        <a:bodyPr/>
        <a:lstStyle/>
        <a:p>
          <a:endParaRPr lang="en-US"/>
        </a:p>
      </dgm:t>
    </dgm:pt>
    <dgm:pt modelId="{5F010EB1-42CF-49DB-AFCC-DDDB65992BBF}">
      <dgm:prSet phldrT="[Text]"/>
      <dgm:spPr/>
      <dgm:t>
        <a:bodyPr/>
        <a:lstStyle/>
        <a:p>
          <a:r>
            <a:rPr lang="en-US" dirty="0">
              <a:latin typeface="+mj-lt"/>
            </a:rPr>
            <a:t>Higher of VA/DoD monthly payments</a:t>
          </a:r>
          <a:r>
            <a:rPr lang="en-US" dirty="0"/>
            <a:t>.</a:t>
          </a:r>
        </a:p>
      </dgm:t>
    </dgm:pt>
    <dgm:pt modelId="{29727E49-5B3A-4E83-835C-2E3BBD234576}" type="parTrans" cxnId="{1225C1EE-730A-41E6-AF65-5494111B335B}">
      <dgm:prSet/>
      <dgm:spPr/>
      <dgm:t>
        <a:bodyPr/>
        <a:lstStyle/>
        <a:p>
          <a:endParaRPr lang="en-US"/>
        </a:p>
      </dgm:t>
    </dgm:pt>
    <dgm:pt modelId="{D11530F8-77E2-4EED-9AF9-99ACCB7B16BB}" type="sibTrans" cxnId="{1225C1EE-730A-41E6-AF65-5494111B335B}">
      <dgm:prSet/>
      <dgm:spPr/>
      <dgm:t>
        <a:bodyPr/>
        <a:lstStyle/>
        <a:p>
          <a:endParaRPr lang="en-US"/>
        </a:p>
      </dgm:t>
    </dgm:pt>
    <dgm:pt modelId="{84355234-3098-45A6-86FC-C77ACF7CC9F2}">
      <dgm:prSet phldrT="[Text]"/>
      <dgm:spPr/>
      <dgm:t>
        <a:bodyPr/>
        <a:lstStyle/>
        <a:p>
          <a:r>
            <a:rPr lang="en-US" dirty="0">
              <a:latin typeface="+mj-lt"/>
            </a:rPr>
            <a:t>VA care for SM for service-connected conditions.</a:t>
          </a:r>
        </a:p>
      </dgm:t>
    </dgm:pt>
    <dgm:pt modelId="{4CC5FA71-FE8E-4CF4-8D4B-F5DFBCC4B0FC}" type="parTrans" cxnId="{9404598C-03AC-4382-AB13-81B1EA6B54BD}">
      <dgm:prSet/>
      <dgm:spPr/>
      <dgm:t>
        <a:bodyPr/>
        <a:lstStyle/>
        <a:p>
          <a:endParaRPr lang="en-US"/>
        </a:p>
      </dgm:t>
    </dgm:pt>
    <dgm:pt modelId="{445674CC-F4C5-4805-A25E-470B7D094C9E}" type="sibTrans" cxnId="{9404598C-03AC-4382-AB13-81B1EA6B54BD}">
      <dgm:prSet/>
      <dgm:spPr/>
      <dgm:t>
        <a:bodyPr/>
        <a:lstStyle/>
        <a:p>
          <a:endParaRPr lang="en-US"/>
        </a:p>
      </dgm:t>
    </dgm:pt>
    <dgm:pt modelId="{57B7AA23-529E-4B88-905C-79ED0429B5C7}">
      <dgm:prSet phldrT="[Text]"/>
      <dgm:spPr/>
      <dgm:t>
        <a:bodyPr/>
        <a:lstStyle/>
        <a:p>
          <a:r>
            <a:rPr lang="en-US" dirty="0"/>
            <a:t>Eligible to apply for CRSC.</a:t>
          </a:r>
        </a:p>
      </dgm:t>
    </dgm:pt>
    <dgm:pt modelId="{E24057D8-3178-4824-9BDC-9492C4C61D7C}" type="parTrans" cxnId="{9BC03C6A-2B31-4A2D-A12D-AD6CACCC9B25}">
      <dgm:prSet/>
      <dgm:spPr/>
      <dgm:t>
        <a:bodyPr/>
        <a:lstStyle/>
        <a:p>
          <a:endParaRPr lang="en-US"/>
        </a:p>
      </dgm:t>
    </dgm:pt>
    <dgm:pt modelId="{EC2E7830-12C6-41A1-8A56-244BC70FCC95}" type="sibTrans" cxnId="{9BC03C6A-2B31-4A2D-A12D-AD6CACCC9B25}">
      <dgm:prSet/>
      <dgm:spPr/>
      <dgm:t>
        <a:bodyPr/>
        <a:lstStyle/>
        <a:p>
          <a:endParaRPr lang="en-US"/>
        </a:p>
      </dgm:t>
    </dgm:pt>
    <dgm:pt modelId="{13C2926D-B671-4D64-AF8E-F39CCA272F55}" type="pres">
      <dgm:prSet presAssocID="{5DE268BE-BDC0-4F57-8B59-909941CCE37D}" presName="Name0" presStyleCnt="0">
        <dgm:presLayoutVars>
          <dgm:dir/>
          <dgm:animLvl val="lvl"/>
          <dgm:resizeHandles val="exact"/>
        </dgm:presLayoutVars>
      </dgm:prSet>
      <dgm:spPr/>
    </dgm:pt>
    <dgm:pt modelId="{F0FE6B20-04DB-4417-B13D-CC1EBBE9356A}" type="pres">
      <dgm:prSet presAssocID="{9B1F754A-30A7-420E-A066-B7735B895EE2}" presName="linNode" presStyleCnt="0"/>
      <dgm:spPr/>
    </dgm:pt>
    <dgm:pt modelId="{C37A28B9-D63C-47FB-8B67-74932CC4A79A}" type="pres">
      <dgm:prSet presAssocID="{9B1F754A-30A7-420E-A066-B7735B895EE2}" presName="parTx" presStyleLbl="revTx" presStyleIdx="0" presStyleCnt="2">
        <dgm:presLayoutVars>
          <dgm:chMax val="1"/>
          <dgm:bulletEnabled val="1"/>
        </dgm:presLayoutVars>
      </dgm:prSet>
      <dgm:spPr/>
    </dgm:pt>
    <dgm:pt modelId="{70208681-059F-4800-BD60-F4FDC8B822E0}" type="pres">
      <dgm:prSet presAssocID="{9B1F754A-30A7-420E-A066-B7735B895EE2}" presName="bracket" presStyleLbl="parChTrans1D1" presStyleIdx="0" presStyleCnt="2"/>
      <dgm:spPr/>
    </dgm:pt>
    <dgm:pt modelId="{76FBB008-1F79-4BD5-BB81-46701795C1AF}" type="pres">
      <dgm:prSet presAssocID="{9B1F754A-30A7-420E-A066-B7735B895EE2}" presName="spH" presStyleCnt="0"/>
      <dgm:spPr/>
    </dgm:pt>
    <dgm:pt modelId="{2625FCE9-8E67-43ED-AC91-2E67B93C9F20}" type="pres">
      <dgm:prSet presAssocID="{9B1F754A-30A7-420E-A066-B7735B895EE2}" presName="desTx" presStyleLbl="node1" presStyleIdx="0" presStyleCnt="2">
        <dgm:presLayoutVars>
          <dgm:bulletEnabled val="1"/>
        </dgm:presLayoutVars>
      </dgm:prSet>
      <dgm:spPr/>
    </dgm:pt>
    <dgm:pt modelId="{8225B3F5-B9B3-4868-8B40-DCEAF97F2CB2}" type="pres">
      <dgm:prSet presAssocID="{E6185576-19EC-4199-AF57-85A7910D0803}" presName="spV" presStyleCnt="0"/>
      <dgm:spPr/>
    </dgm:pt>
    <dgm:pt modelId="{4ADEF5BE-C7EC-4386-BA76-A99C5194CAC5}" type="pres">
      <dgm:prSet presAssocID="{CE6F7D28-F768-4AD0-B491-EEEC06C06238}" presName="linNode" presStyleCnt="0"/>
      <dgm:spPr/>
    </dgm:pt>
    <dgm:pt modelId="{1508013D-19AF-4634-9F65-00D049A8F9C1}" type="pres">
      <dgm:prSet presAssocID="{CE6F7D28-F768-4AD0-B491-EEEC06C06238}" presName="parTx" presStyleLbl="revTx" presStyleIdx="1" presStyleCnt="2">
        <dgm:presLayoutVars>
          <dgm:chMax val="1"/>
          <dgm:bulletEnabled val="1"/>
        </dgm:presLayoutVars>
      </dgm:prSet>
      <dgm:spPr/>
    </dgm:pt>
    <dgm:pt modelId="{0678F57D-0CAA-401A-818C-81FA03470A73}" type="pres">
      <dgm:prSet presAssocID="{CE6F7D28-F768-4AD0-B491-EEEC06C06238}" presName="bracket" presStyleLbl="parChTrans1D1" presStyleIdx="1" presStyleCnt="2"/>
      <dgm:spPr/>
    </dgm:pt>
    <dgm:pt modelId="{7B860774-4C3B-4AF4-997D-DABA74512C33}" type="pres">
      <dgm:prSet presAssocID="{CE6F7D28-F768-4AD0-B491-EEEC06C06238}" presName="spH" presStyleCnt="0"/>
      <dgm:spPr/>
    </dgm:pt>
    <dgm:pt modelId="{342A9573-213B-4103-BD6D-5E89E37916E7}" type="pres">
      <dgm:prSet presAssocID="{CE6F7D28-F768-4AD0-B491-EEEC06C06238}" presName="desTx" presStyleLbl="node1" presStyleIdx="1" presStyleCnt="2">
        <dgm:presLayoutVars>
          <dgm:bulletEnabled val="1"/>
        </dgm:presLayoutVars>
      </dgm:prSet>
      <dgm:spPr/>
    </dgm:pt>
  </dgm:ptLst>
  <dgm:cxnLst>
    <dgm:cxn modelId="{6135E208-9DB9-406F-B52C-E6A036E2F76C}" type="presOf" srcId="{CE6F7D28-F768-4AD0-B491-EEEC06C06238}" destId="{1508013D-19AF-4634-9F65-00D049A8F9C1}" srcOrd="0" destOrd="0" presId="urn:diagrams.loki3.com/BracketList+Icon"/>
    <dgm:cxn modelId="{5E76D22C-EB30-44D7-A858-837F9D931482}" type="presOf" srcId="{84355234-3098-45A6-86FC-C77ACF7CC9F2}" destId="{342A9573-213B-4103-BD6D-5E89E37916E7}" srcOrd="0" destOrd="1" presId="urn:diagrams.loki3.com/BracketList+Icon"/>
    <dgm:cxn modelId="{69A52B2D-2280-49A7-8AD3-5B8B491C7973}" type="presOf" srcId="{9B1F754A-30A7-420E-A066-B7735B895EE2}" destId="{C37A28B9-D63C-47FB-8B67-74932CC4A79A}" srcOrd="0" destOrd="0" presId="urn:diagrams.loki3.com/BracketList+Icon"/>
    <dgm:cxn modelId="{E7B9CD2F-641A-4E18-95F6-152940CCFB82}" srcId="{9B1F754A-30A7-420E-A066-B7735B895EE2}" destId="{B997F683-53FC-4735-A0C1-85886E4CC558}" srcOrd="2" destOrd="0" parTransId="{42DEB9BD-4FC3-4464-9895-16C60B67DC43}" sibTransId="{FFBA1FDA-3DD8-4E77-84F5-7802D89C49FC}"/>
    <dgm:cxn modelId="{BEE0A868-2A80-4069-8914-569E18A8EDB3}" type="presOf" srcId="{0C16E615-EE5C-4755-901D-26FF25A3E7DE}" destId="{2625FCE9-8E67-43ED-AC91-2E67B93C9F20}" srcOrd="0" destOrd="1" presId="urn:diagrams.loki3.com/BracketList+Icon"/>
    <dgm:cxn modelId="{A1F02469-17B0-40C4-8294-779EDD76196D}" srcId="{CE6F7D28-F768-4AD0-B491-EEEC06C06238}" destId="{9200215F-14C0-437F-98ED-DFF9621F6A27}" srcOrd="2" destOrd="0" parTransId="{DBDCB831-5BD6-4910-B405-1F8F9CC5D735}" sibTransId="{633FA631-3033-4EF1-9DD2-12359BB7264A}"/>
    <dgm:cxn modelId="{9BC03C6A-2B31-4A2D-A12D-AD6CACCC9B25}" srcId="{9B1F754A-30A7-420E-A066-B7735B895EE2}" destId="{57B7AA23-529E-4B88-905C-79ED0429B5C7}" srcOrd="4" destOrd="0" parTransId="{E24057D8-3178-4824-9BDC-9492C4C61D7C}" sibTransId="{EC2E7830-12C6-41A1-8A56-244BC70FCC95}"/>
    <dgm:cxn modelId="{A65DEE4A-07DD-45DB-BCA3-4F66E11267FD}" srcId="{9B1F754A-30A7-420E-A066-B7735B895EE2}" destId="{E62FB08C-7E0C-4A63-8BA0-B13C899DFE73}" srcOrd="5" destOrd="0" parTransId="{0CD88CE4-DFBC-4375-842C-01E39E51F3D2}" sibTransId="{C8BFEBD8-3C6B-47C6-B9BF-9DB77265D79D}"/>
    <dgm:cxn modelId="{470C0753-A8F0-4F05-A9B8-3DA4A0E3781C}" type="presOf" srcId="{5DE268BE-BDC0-4F57-8B59-909941CCE37D}" destId="{13C2926D-B671-4D64-AF8E-F39CCA272F55}" srcOrd="0" destOrd="0" presId="urn:diagrams.loki3.com/BracketList+Icon"/>
    <dgm:cxn modelId="{47DA0854-9CD2-4428-8E59-BCCE8255C2D7}" type="presOf" srcId="{E62FB08C-7E0C-4A63-8BA0-B13C899DFE73}" destId="{2625FCE9-8E67-43ED-AC91-2E67B93C9F20}" srcOrd="0" destOrd="5" presId="urn:diagrams.loki3.com/BracketList+Icon"/>
    <dgm:cxn modelId="{E8C67654-AA1C-4876-9722-F55DCB413D2B}" type="presOf" srcId="{0E0995BD-B6D1-48E1-B5C7-C9D1F522368F}" destId="{2625FCE9-8E67-43ED-AC91-2E67B93C9F20}" srcOrd="0" destOrd="0" presId="urn:diagrams.loki3.com/BracketList+Icon"/>
    <dgm:cxn modelId="{CEAB8E58-7E45-41F1-8207-955CFA0A42A6}" type="presOf" srcId="{AF8A4353-EC5D-484D-92EB-5690B9A8AE27}" destId="{342A9573-213B-4103-BD6D-5E89E37916E7}" srcOrd="0" destOrd="0" presId="urn:diagrams.loki3.com/BracketList+Icon"/>
    <dgm:cxn modelId="{86C06D7D-73ED-4595-8062-6448D7F1FE7B}" type="presOf" srcId="{B997F683-53FC-4735-A0C1-85886E4CC558}" destId="{2625FCE9-8E67-43ED-AC91-2E67B93C9F20}" srcOrd="0" destOrd="2" presId="urn:diagrams.loki3.com/BracketList+Icon"/>
    <dgm:cxn modelId="{AF5C7E83-1B3D-4978-A657-8A9C56A24842}" srcId="{9B1F754A-30A7-420E-A066-B7735B895EE2}" destId="{0C16E615-EE5C-4755-901D-26FF25A3E7DE}" srcOrd="1" destOrd="0" parTransId="{6D31A743-2489-47A8-8229-000C81332098}" sibTransId="{40C1401D-55B7-428F-9088-F76F7977D27D}"/>
    <dgm:cxn modelId="{9404598C-03AC-4382-AB13-81B1EA6B54BD}" srcId="{CE6F7D28-F768-4AD0-B491-EEEC06C06238}" destId="{84355234-3098-45A6-86FC-C77ACF7CC9F2}" srcOrd="1" destOrd="0" parTransId="{4CC5FA71-FE8E-4CF4-8D4B-F5DFBCC4B0FC}" sibTransId="{445674CC-F4C5-4805-A25E-470B7D094C9E}"/>
    <dgm:cxn modelId="{22B79B99-C506-408C-BF6A-34F855C2BF55}" type="presOf" srcId="{57B7AA23-529E-4B88-905C-79ED0429B5C7}" destId="{2625FCE9-8E67-43ED-AC91-2E67B93C9F20}" srcOrd="0" destOrd="4" presId="urn:diagrams.loki3.com/BracketList+Icon"/>
    <dgm:cxn modelId="{38A8659E-FD7F-44B8-8FE4-257B5E20188A}" srcId="{5DE268BE-BDC0-4F57-8B59-909941CCE37D}" destId="{CE6F7D28-F768-4AD0-B491-EEEC06C06238}" srcOrd="1" destOrd="0" parTransId="{1D982469-5617-4745-ABA7-1D4372326FD7}" sibTransId="{8513363B-B05A-4F13-814A-06B9453250D0}"/>
    <dgm:cxn modelId="{05F0ADAD-CF33-416B-95FD-16B7B48A5F16}" srcId="{9B1F754A-30A7-420E-A066-B7735B895EE2}" destId="{0E0995BD-B6D1-48E1-B5C7-C9D1F522368F}" srcOrd="0" destOrd="0" parTransId="{2534B23C-B0E2-4B29-BCA5-4AFA7D7A8C5F}" sibTransId="{15BDF237-7FE7-482C-A6D5-35FA88578350}"/>
    <dgm:cxn modelId="{9E93CDBF-7B3D-4F50-BA3D-8AB12EB32E52}" type="presOf" srcId="{5F010EB1-42CF-49DB-AFCC-DDDB65992BBF}" destId="{2625FCE9-8E67-43ED-AC91-2E67B93C9F20}" srcOrd="0" destOrd="3" presId="urn:diagrams.loki3.com/BracketList+Icon"/>
    <dgm:cxn modelId="{6532F6CC-05C9-4A39-8D29-E85DFE904CE7}" srcId="{5DE268BE-BDC0-4F57-8B59-909941CCE37D}" destId="{9B1F754A-30A7-420E-A066-B7735B895EE2}" srcOrd="0" destOrd="0" parTransId="{66B8BC78-2926-46B1-A83E-C6AB1645B64D}" sibTransId="{E6185576-19EC-4199-AF57-85A7910D0803}"/>
    <dgm:cxn modelId="{1225C1EE-730A-41E6-AF65-5494111B335B}" srcId="{9B1F754A-30A7-420E-A066-B7735B895EE2}" destId="{5F010EB1-42CF-49DB-AFCC-DDDB65992BBF}" srcOrd="3" destOrd="0" parTransId="{29727E49-5B3A-4E83-835C-2E3BBD234576}" sibTransId="{D11530F8-77E2-4EED-9AF9-99ACCB7B16BB}"/>
    <dgm:cxn modelId="{6A5A4BEF-08BC-49EA-BE0B-B00225DD77DD}" type="presOf" srcId="{9200215F-14C0-437F-98ED-DFF9621F6A27}" destId="{342A9573-213B-4103-BD6D-5E89E37916E7}" srcOrd="0" destOrd="2" presId="urn:diagrams.loki3.com/BracketList+Icon"/>
    <dgm:cxn modelId="{6A9890EF-4CD2-4C3D-BDED-99B3A18F80F6}" srcId="{CE6F7D28-F768-4AD0-B491-EEEC06C06238}" destId="{AF8A4353-EC5D-484D-92EB-5690B9A8AE27}" srcOrd="0" destOrd="0" parTransId="{BB1635D7-9470-4C35-A073-C75ABBC8A221}" sibTransId="{BD507188-EECB-460D-B1BA-5682FC3EE9BC}"/>
    <dgm:cxn modelId="{FBCD1FAB-93FF-487B-A150-E506D7771061}" type="presParOf" srcId="{13C2926D-B671-4D64-AF8E-F39CCA272F55}" destId="{F0FE6B20-04DB-4417-B13D-CC1EBBE9356A}" srcOrd="0" destOrd="0" presId="urn:diagrams.loki3.com/BracketList+Icon"/>
    <dgm:cxn modelId="{52D98E89-0E55-4A61-A505-0538FC3381B9}" type="presParOf" srcId="{F0FE6B20-04DB-4417-B13D-CC1EBBE9356A}" destId="{C37A28B9-D63C-47FB-8B67-74932CC4A79A}" srcOrd="0" destOrd="0" presId="urn:diagrams.loki3.com/BracketList+Icon"/>
    <dgm:cxn modelId="{9CAD40FB-089D-470D-9338-E59E37DAFF95}" type="presParOf" srcId="{F0FE6B20-04DB-4417-B13D-CC1EBBE9356A}" destId="{70208681-059F-4800-BD60-F4FDC8B822E0}" srcOrd="1" destOrd="0" presId="urn:diagrams.loki3.com/BracketList+Icon"/>
    <dgm:cxn modelId="{E6CF89BC-BD82-4759-B307-22EFB206DCD2}" type="presParOf" srcId="{F0FE6B20-04DB-4417-B13D-CC1EBBE9356A}" destId="{76FBB008-1F79-4BD5-BB81-46701795C1AF}" srcOrd="2" destOrd="0" presId="urn:diagrams.loki3.com/BracketList+Icon"/>
    <dgm:cxn modelId="{A7F93CCE-97CD-4E31-BD1A-6C5283DED851}" type="presParOf" srcId="{F0FE6B20-04DB-4417-B13D-CC1EBBE9356A}" destId="{2625FCE9-8E67-43ED-AC91-2E67B93C9F20}" srcOrd="3" destOrd="0" presId="urn:diagrams.loki3.com/BracketList+Icon"/>
    <dgm:cxn modelId="{11CFEC84-01C2-4AA2-9434-52B98DB6873F}" type="presParOf" srcId="{13C2926D-B671-4D64-AF8E-F39CCA272F55}" destId="{8225B3F5-B9B3-4868-8B40-DCEAF97F2CB2}" srcOrd="1" destOrd="0" presId="urn:diagrams.loki3.com/BracketList+Icon"/>
    <dgm:cxn modelId="{DF3D18E5-3EA0-4F3A-911B-BE4C814DA1AA}" type="presParOf" srcId="{13C2926D-B671-4D64-AF8E-F39CCA272F55}" destId="{4ADEF5BE-C7EC-4386-BA76-A99C5194CAC5}" srcOrd="2" destOrd="0" presId="urn:diagrams.loki3.com/BracketList+Icon"/>
    <dgm:cxn modelId="{2A41DC87-7407-49FD-A3A1-177424AD828A}" type="presParOf" srcId="{4ADEF5BE-C7EC-4386-BA76-A99C5194CAC5}" destId="{1508013D-19AF-4634-9F65-00D049A8F9C1}" srcOrd="0" destOrd="0" presId="urn:diagrams.loki3.com/BracketList+Icon"/>
    <dgm:cxn modelId="{FFF25317-9EF6-4088-AFE1-FE70A3C2C23A}" type="presParOf" srcId="{4ADEF5BE-C7EC-4386-BA76-A99C5194CAC5}" destId="{0678F57D-0CAA-401A-818C-81FA03470A73}" srcOrd="1" destOrd="0" presId="urn:diagrams.loki3.com/BracketList+Icon"/>
    <dgm:cxn modelId="{CC62B2F3-063D-4B18-B2CF-C558B6204265}" type="presParOf" srcId="{4ADEF5BE-C7EC-4386-BA76-A99C5194CAC5}" destId="{7B860774-4C3B-4AF4-997D-DABA74512C33}" srcOrd="2" destOrd="0" presId="urn:diagrams.loki3.com/BracketList+Icon"/>
    <dgm:cxn modelId="{1CF1145A-92D9-4498-B07C-3A80E2D5B785}" type="presParOf" srcId="{4ADEF5BE-C7EC-4386-BA76-A99C5194CAC5}" destId="{342A9573-213B-4103-BD6D-5E89E37916E7}"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A28B9-D63C-47FB-8B67-74932CC4A79A}">
      <dsp:nvSpPr>
        <dsp:cNvPr id="0" name=""/>
        <dsp:cNvSpPr/>
      </dsp:nvSpPr>
      <dsp:spPr>
        <a:xfrm>
          <a:off x="4036" y="1487062"/>
          <a:ext cx="2064906"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n-US" sz="2700" kern="1200" dirty="0">
              <a:latin typeface="+mj-lt"/>
            </a:rPr>
            <a:t>Retirement</a:t>
          </a:r>
        </a:p>
      </dsp:txBody>
      <dsp:txXfrm>
        <a:off x="4036" y="1487062"/>
        <a:ext cx="2064906" cy="534600"/>
      </dsp:txXfrm>
    </dsp:sp>
    <dsp:sp modelId="{70208681-059F-4800-BD60-F4FDC8B822E0}">
      <dsp:nvSpPr>
        <dsp:cNvPr id="0" name=""/>
        <dsp:cNvSpPr/>
      </dsp:nvSpPr>
      <dsp:spPr>
        <a:xfrm>
          <a:off x="2068943" y="183974"/>
          <a:ext cx="412981" cy="314077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5FCE9-8E67-43ED-AC91-2E67B93C9F20}">
      <dsp:nvSpPr>
        <dsp:cNvPr id="0" name=""/>
        <dsp:cNvSpPr/>
      </dsp:nvSpPr>
      <dsp:spPr>
        <a:xfrm>
          <a:off x="2647117" y="183974"/>
          <a:ext cx="5616545" cy="3140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latin typeface="+mj-lt"/>
            </a:rPr>
            <a:t>Tricare for SM &amp; family.</a:t>
          </a:r>
        </a:p>
        <a:p>
          <a:pPr marL="228600" lvl="1" indent="-228600" algn="l" defTabSz="1200150">
            <a:lnSpc>
              <a:spcPct val="90000"/>
            </a:lnSpc>
            <a:spcBef>
              <a:spcPct val="0"/>
            </a:spcBef>
            <a:spcAft>
              <a:spcPct val="15000"/>
            </a:spcAft>
            <a:buChar char="•"/>
          </a:pPr>
          <a:r>
            <a:rPr lang="en-US" sz="2700" kern="1200" dirty="0">
              <a:latin typeface="+mj-lt"/>
            </a:rPr>
            <a:t>DoD retired ID.</a:t>
          </a:r>
        </a:p>
        <a:p>
          <a:pPr marL="228600" lvl="1" indent="-228600" algn="l" defTabSz="1200150">
            <a:lnSpc>
              <a:spcPct val="90000"/>
            </a:lnSpc>
            <a:spcBef>
              <a:spcPct val="0"/>
            </a:spcBef>
            <a:spcAft>
              <a:spcPct val="15000"/>
            </a:spcAft>
            <a:buChar char="•"/>
          </a:pPr>
          <a:r>
            <a:rPr lang="en-US" sz="2700" kern="1200" dirty="0">
              <a:latin typeface="+mj-lt"/>
            </a:rPr>
            <a:t>Possibility of CRSC.</a:t>
          </a:r>
        </a:p>
        <a:p>
          <a:pPr marL="228600" lvl="1" indent="-228600" algn="l" defTabSz="1200150">
            <a:lnSpc>
              <a:spcPct val="90000"/>
            </a:lnSpc>
            <a:spcBef>
              <a:spcPct val="0"/>
            </a:spcBef>
            <a:spcAft>
              <a:spcPct val="15000"/>
            </a:spcAft>
            <a:buChar char="•"/>
          </a:pPr>
          <a:r>
            <a:rPr lang="en-US" sz="2700" kern="1200" dirty="0">
              <a:latin typeface="+mj-lt"/>
            </a:rPr>
            <a:t>Higher of VA/DoD monthly payments</a:t>
          </a:r>
          <a:r>
            <a:rPr lang="en-US" sz="2700" kern="1200" dirty="0"/>
            <a:t>.</a:t>
          </a:r>
        </a:p>
        <a:p>
          <a:pPr marL="228600" lvl="1" indent="-228600" algn="l" defTabSz="1200150">
            <a:lnSpc>
              <a:spcPct val="90000"/>
            </a:lnSpc>
            <a:spcBef>
              <a:spcPct val="0"/>
            </a:spcBef>
            <a:spcAft>
              <a:spcPct val="15000"/>
            </a:spcAft>
            <a:buChar char="•"/>
          </a:pPr>
          <a:r>
            <a:rPr lang="en-US" sz="2700" kern="1200" dirty="0"/>
            <a:t>Eligible to apply for CRSC.</a:t>
          </a:r>
        </a:p>
        <a:p>
          <a:pPr marL="228600" lvl="1" indent="-228600" algn="l" defTabSz="1200150">
            <a:lnSpc>
              <a:spcPct val="90000"/>
            </a:lnSpc>
            <a:spcBef>
              <a:spcPct val="0"/>
            </a:spcBef>
            <a:spcAft>
              <a:spcPct val="15000"/>
            </a:spcAft>
            <a:buChar char="•"/>
          </a:pPr>
          <a:endParaRPr lang="en-US" sz="2700" kern="1200" dirty="0"/>
        </a:p>
      </dsp:txBody>
      <dsp:txXfrm>
        <a:off x="2647117" y="183974"/>
        <a:ext cx="5616545" cy="3140775"/>
      </dsp:txXfrm>
    </dsp:sp>
    <dsp:sp modelId="{1508013D-19AF-4634-9F65-00D049A8F9C1}">
      <dsp:nvSpPr>
        <dsp:cNvPr id="0" name=""/>
        <dsp:cNvSpPr/>
      </dsp:nvSpPr>
      <dsp:spPr>
        <a:xfrm>
          <a:off x="4036" y="4056787"/>
          <a:ext cx="2064906"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n-US" sz="2700" kern="1200" dirty="0">
              <a:latin typeface="+mj-lt"/>
            </a:rPr>
            <a:t>Severance</a:t>
          </a:r>
        </a:p>
      </dsp:txBody>
      <dsp:txXfrm>
        <a:off x="4036" y="4056787"/>
        <a:ext cx="2064906" cy="534600"/>
      </dsp:txXfrm>
    </dsp:sp>
    <dsp:sp modelId="{0678F57D-0CAA-401A-818C-81FA03470A73}">
      <dsp:nvSpPr>
        <dsp:cNvPr id="0" name=""/>
        <dsp:cNvSpPr/>
      </dsp:nvSpPr>
      <dsp:spPr>
        <a:xfrm>
          <a:off x="2068943" y="3421950"/>
          <a:ext cx="412981" cy="180427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A9573-213B-4103-BD6D-5E89E37916E7}">
      <dsp:nvSpPr>
        <dsp:cNvPr id="0" name=""/>
        <dsp:cNvSpPr/>
      </dsp:nvSpPr>
      <dsp:spPr>
        <a:xfrm>
          <a:off x="2647117" y="3421950"/>
          <a:ext cx="5616545" cy="18042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latin typeface="+mj-lt"/>
            </a:rPr>
            <a:t>One time cash infusion. </a:t>
          </a:r>
        </a:p>
        <a:p>
          <a:pPr marL="228600" lvl="1" indent="-228600" algn="l" defTabSz="1200150">
            <a:lnSpc>
              <a:spcPct val="90000"/>
            </a:lnSpc>
            <a:spcBef>
              <a:spcPct val="0"/>
            </a:spcBef>
            <a:spcAft>
              <a:spcPct val="15000"/>
            </a:spcAft>
            <a:buChar char="•"/>
          </a:pPr>
          <a:r>
            <a:rPr lang="en-US" sz="2700" kern="1200" dirty="0">
              <a:latin typeface="+mj-lt"/>
            </a:rPr>
            <a:t>VA care for SM for service-connected conditions.</a:t>
          </a:r>
        </a:p>
        <a:p>
          <a:pPr marL="228600" lvl="1" indent="-228600" algn="l" defTabSz="1200150">
            <a:lnSpc>
              <a:spcPct val="90000"/>
            </a:lnSpc>
            <a:spcBef>
              <a:spcPct val="0"/>
            </a:spcBef>
            <a:spcAft>
              <a:spcPct val="15000"/>
            </a:spcAft>
            <a:buChar char="•"/>
          </a:pPr>
          <a:r>
            <a:rPr lang="en-US" sz="2700" kern="1200" dirty="0">
              <a:latin typeface="+mj-lt"/>
            </a:rPr>
            <a:t>VA disability payments.</a:t>
          </a:r>
        </a:p>
      </dsp:txBody>
      <dsp:txXfrm>
        <a:off x="2647117" y="3421950"/>
        <a:ext cx="5616545" cy="1804275"/>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1"/>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t" anchorCtr="0" compatLnSpc="1">
            <a:prstTxWarp prst="textNoShape">
              <a:avLst/>
            </a:prstTxWarp>
          </a:bodyPr>
          <a:lstStyle>
            <a:lvl1pPr>
              <a:defRPr sz="1300"/>
            </a:lvl1pPr>
          </a:lstStyle>
          <a:p>
            <a:pPr>
              <a:defRPr/>
            </a:pPr>
            <a:endParaRPr lang="en-US" dirty="0"/>
          </a:p>
        </p:txBody>
      </p:sp>
      <p:sp>
        <p:nvSpPr>
          <p:cNvPr id="130051" name="Rectangle 3"/>
          <p:cNvSpPr>
            <a:spLocks noGrp="1" noChangeArrowheads="1"/>
          </p:cNvSpPr>
          <p:nvPr>
            <p:ph type="dt" sz="quarter" idx="1"/>
          </p:nvPr>
        </p:nvSpPr>
        <p:spPr bwMode="auto">
          <a:xfrm>
            <a:off x="4144011" y="1"/>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t" anchorCtr="0" compatLnSpc="1">
            <a:prstTxWarp prst="textNoShape">
              <a:avLst/>
            </a:prstTxWarp>
          </a:bodyPr>
          <a:lstStyle>
            <a:lvl1pPr algn="r">
              <a:defRPr sz="1300"/>
            </a:lvl1pPr>
          </a:lstStyle>
          <a:p>
            <a:pPr>
              <a:defRPr/>
            </a:pPr>
            <a:endParaRPr lang="en-US" dirty="0"/>
          </a:p>
        </p:txBody>
      </p:sp>
      <p:sp>
        <p:nvSpPr>
          <p:cNvPr id="130052" name="Rectangle 4"/>
          <p:cNvSpPr>
            <a:spLocks noGrp="1" noChangeArrowheads="1"/>
          </p:cNvSpPr>
          <p:nvPr>
            <p:ph type="ftr" sz="quarter" idx="2"/>
          </p:nvPr>
        </p:nvSpPr>
        <p:spPr bwMode="auto">
          <a:xfrm>
            <a:off x="0" y="9118919"/>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b" anchorCtr="0" compatLnSpc="1">
            <a:prstTxWarp prst="textNoShape">
              <a:avLst/>
            </a:prstTxWarp>
          </a:bodyPr>
          <a:lstStyle>
            <a:lvl1pPr>
              <a:defRPr sz="1300"/>
            </a:lvl1pPr>
          </a:lstStyle>
          <a:p>
            <a:pPr>
              <a:defRPr/>
            </a:pPr>
            <a:endParaRPr lang="en-US" dirty="0"/>
          </a:p>
        </p:txBody>
      </p:sp>
      <p:sp>
        <p:nvSpPr>
          <p:cNvPr id="130053" name="Rectangle 5"/>
          <p:cNvSpPr>
            <a:spLocks noGrp="1" noChangeArrowheads="1"/>
          </p:cNvSpPr>
          <p:nvPr>
            <p:ph type="sldNum" sz="quarter" idx="3"/>
          </p:nvPr>
        </p:nvSpPr>
        <p:spPr bwMode="auto">
          <a:xfrm>
            <a:off x="4144011" y="9118919"/>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b" anchorCtr="0" compatLnSpc="1">
            <a:prstTxWarp prst="textNoShape">
              <a:avLst/>
            </a:prstTxWarp>
          </a:bodyPr>
          <a:lstStyle>
            <a:lvl1pPr algn="r">
              <a:defRPr sz="1300"/>
            </a:lvl1pPr>
          </a:lstStyle>
          <a:p>
            <a:pPr>
              <a:defRPr/>
            </a:pPr>
            <a:fld id="{7A13F949-2F04-40D1-A057-F037450480C8}" type="slidenum">
              <a:rPr lang="en-US"/>
              <a:pPr>
                <a:defRPr/>
              </a:pPr>
              <a:t>‹#›</a:t>
            </a:fld>
            <a:endParaRPr lang="en-US" dirty="0"/>
          </a:p>
        </p:txBody>
      </p:sp>
    </p:spTree>
    <p:extLst>
      <p:ext uri="{BB962C8B-B14F-4D97-AF65-F5344CB8AC3E}">
        <p14:creationId xmlns:p14="http://schemas.microsoft.com/office/powerpoint/2010/main" val="343868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t" anchorCtr="0" compatLnSpc="1">
            <a:prstTxWarp prst="textNoShape">
              <a:avLst/>
            </a:prstTxWarp>
          </a:bodyPr>
          <a:lstStyle>
            <a:lvl1pPr>
              <a:defRPr sz="1300"/>
            </a:lvl1pPr>
          </a:lstStyle>
          <a:p>
            <a:pPr>
              <a:defRPr/>
            </a:pPr>
            <a:endParaRPr lang="en-US" dirty="0"/>
          </a:p>
        </p:txBody>
      </p:sp>
      <p:sp>
        <p:nvSpPr>
          <p:cNvPr id="3075" name="Rectangle 3"/>
          <p:cNvSpPr>
            <a:spLocks noGrp="1" noChangeArrowheads="1"/>
          </p:cNvSpPr>
          <p:nvPr>
            <p:ph type="dt" idx="1"/>
          </p:nvPr>
        </p:nvSpPr>
        <p:spPr bwMode="auto">
          <a:xfrm>
            <a:off x="4144011" y="1"/>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t" anchorCtr="0" compatLnSpc="1">
            <a:prstTxWarp prst="textNoShape">
              <a:avLst/>
            </a:prstTxWarp>
          </a:bodyPr>
          <a:lstStyle>
            <a:lvl1pPr algn="r">
              <a:defRPr sz="1300"/>
            </a:lvl1pPr>
          </a:lstStyle>
          <a:p>
            <a:pPr>
              <a:defRPr/>
            </a:pPr>
            <a:endParaRPr lang="en-US" dirty="0"/>
          </a:p>
        </p:txBody>
      </p:sp>
      <p:sp>
        <p:nvSpPr>
          <p:cNvPr id="151556" name="Rectangle 4"/>
          <p:cNvSpPr>
            <a:spLocks noGrp="1" noRot="1" noChangeAspect="1" noChangeArrowheads="1" noTextEdit="1"/>
          </p:cNvSpPr>
          <p:nvPr>
            <p:ph type="sldImg" idx="2"/>
          </p:nvPr>
        </p:nvSpPr>
        <p:spPr bwMode="auto">
          <a:xfrm>
            <a:off x="1257300" y="719138"/>
            <a:ext cx="4800600" cy="3602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18919"/>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b" anchorCtr="0" compatLnSpc="1">
            <a:prstTxWarp prst="textNoShape">
              <a:avLst/>
            </a:prstTxWarp>
          </a:bodyPr>
          <a:lstStyle>
            <a:lvl1pPr>
              <a:defRPr sz="1300"/>
            </a:lvl1pPr>
          </a:lstStyle>
          <a:p>
            <a:pPr>
              <a:defRPr/>
            </a:pPr>
            <a:endParaRPr lang="en-US" dirty="0"/>
          </a:p>
        </p:txBody>
      </p:sp>
      <p:sp>
        <p:nvSpPr>
          <p:cNvPr id="3079" name="Rectangle 7"/>
          <p:cNvSpPr>
            <a:spLocks noGrp="1" noChangeArrowheads="1"/>
          </p:cNvSpPr>
          <p:nvPr>
            <p:ph type="sldNum" sz="quarter" idx="5"/>
          </p:nvPr>
        </p:nvSpPr>
        <p:spPr bwMode="auto">
          <a:xfrm>
            <a:off x="4144011" y="9118919"/>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b" anchorCtr="0" compatLnSpc="1">
            <a:prstTxWarp prst="textNoShape">
              <a:avLst/>
            </a:prstTxWarp>
          </a:bodyPr>
          <a:lstStyle>
            <a:lvl1pPr algn="r">
              <a:defRPr sz="1300"/>
            </a:lvl1pPr>
          </a:lstStyle>
          <a:p>
            <a:pPr>
              <a:defRPr/>
            </a:pPr>
            <a:fld id="{55B0446D-5C08-4335-A983-7CBEEEBAD827}" type="slidenum">
              <a:rPr lang="en-US"/>
              <a:pPr>
                <a:defRPr/>
              </a:pPr>
              <a:t>‹#›</a:t>
            </a:fld>
            <a:endParaRPr lang="en-US" dirty="0"/>
          </a:p>
        </p:txBody>
      </p:sp>
    </p:spTree>
    <p:extLst>
      <p:ext uri="{BB962C8B-B14F-4D97-AF65-F5344CB8AC3E}">
        <p14:creationId xmlns:p14="http://schemas.microsoft.com/office/powerpoint/2010/main" val="3818605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85373" indent="-302067" eaLnBrk="0" hangingPunct="0">
              <a:spcBef>
                <a:spcPct val="30000"/>
              </a:spcBef>
              <a:defRPr sz="1300">
                <a:solidFill>
                  <a:schemeClr val="tx1"/>
                </a:solidFill>
                <a:latin typeface="Arial" charset="0"/>
              </a:defRPr>
            </a:lvl2pPr>
            <a:lvl3pPr marL="1208267" indent="-241654" eaLnBrk="0" hangingPunct="0">
              <a:spcBef>
                <a:spcPct val="30000"/>
              </a:spcBef>
              <a:defRPr sz="1300">
                <a:solidFill>
                  <a:schemeClr val="tx1"/>
                </a:solidFill>
                <a:latin typeface="Arial" charset="0"/>
              </a:defRPr>
            </a:lvl3pPr>
            <a:lvl4pPr marL="1691574" indent="-241654" eaLnBrk="0" hangingPunct="0">
              <a:spcBef>
                <a:spcPct val="30000"/>
              </a:spcBef>
              <a:defRPr sz="1300">
                <a:solidFill>
                  <a:schemeClr val="tx1"/>
                </a:solidFill>
                <a:latin typeface="Arial" charset="0"/>
              </a:defRPr>
            </a:lvl4pPr>
            <a:lvl5pPr marL="2174880" indent="-241654" eaLnBrk="0" hangingPunct="0">
              <a:spcBef>
                <a:spcPct val="30000"/>
              </a:spcBef>
              <a:defRPr sz="1300">
                <a:solidFill>
                  <a:schemeClr val="tx1"/>
                </a:solidFill>
                <a:latin typeface="Arial" charset="0"/>
              </a:defRPr>
            </a:lvl5pPr>
            <a:lvl6pPr marL="2658188" indent="-241654" eaLnBrk="0" fontAlgn="base" hangingPunct="0">
              <a:spcBef>
                <a:spcPct val="30000"/>
              </a:spcBef>
              <a:spcAft>
                <a:spcPct val="0"/>
              </a:spcAft>
              <a:defRPr sz="1300">
                <a:solidFill>
                  <a:schemeClr val="tx1"/>
                </a:solidFill>
                <a:latin typeface="Arial" charset="0"/>
              </a:defRPr>
            </a:lvl6pPr>
            <a:lvl7pPr marL="3141495" indent="-241654" eaLnBrk="0" fontAlgn="base" hangingPunct="0">
              <a:spcBef>
                <a:spcPct val="30000"/>
              </a:spcBef>
              <a:spcAft>
                <a:spcPct val="0"/>
              </a:spcAft>
              <a:defRPr sz="1300">
                <a:solidFill>
                  <a:schemeClr val="tx1"/>
                </a:solidFill>
                <a:latin typeface="Arial" charset="0"/>
              </a:defRPr>
            </a:lvl7pPr>
            <a:lvl8pPr marL="3624801" indent="-241654" eaLnBrk="0" fontAlgn="base" hangingPunct="0">
              <a:spcBef>
                <a:spcPct val="30000"/>
              </a:spcBef>
              <a:spcAft>
                <a:spcPct val="0"/>
              </a:spcAft>
              <a:defRPr sz="1300">
                <a:solidFill>
                  <a:schemeClr val="tx1"/>
                </a:solidFill>
                <a:latin typeface="Arial" charset="0"/>
              </a:defRPr>
            </a:lvl8pPr>
            <a:lvl9pPr marL="4108108" indent="-241654"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5FABF36-D0C8-4ED1-8BA9-C9B3D9E8ED0A}" type="slidenum">
              <a:rPr lang="en-US" altLang="en-US" smtClean="0"/>
              <a:pPr eaLnBrk="1" hangingPunct="1">
                <a:spcBef>
                  <a:spcPct val="0"/>
                </a:spcBef>
              </a:pPr>
              <a:t>1</a:t>
            </a:fld>
            <a:endParaRPr lang="en-US" altLang="en-US"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0264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B0446D-5C08-4335-A983-7CBEEEBAD827}" type="slidenum">
              <a:rPr lang="en-US" smtClean="0"/>
              <a:pPr>
                <a:defRPr/>
              </a:pPr>
              <a:t>3</a:t>
            </a:fld>
            <a:endParaRPr lang="en-US" dirty="0"/>
          </a:p>
        </p:txBody>
      </p:sp>
    </p:spTree>
    <p:extLst>
      <p:ext uri="{BB962C8B-B14F-4D97-AF65-F5344CB8AC3E}">
        <p14:creationId xmlns:p14="http://schemas.microsoft.com/office/powerpoint/2010/main" val="268365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B0446D-5C08-4335-A983-7CBEEEBAD827}" type="slidenum">
              <a:rPr lang="en-US" smtClean="0"/>
              <a:pPr>
                <a:defRPr/>
              </a:pPr>
              <a:t>4</a:t>
            </a:fld>
            <a:endParaRPr lang="en-US" dirty="0"/>
          </a:p>
        </p:txBody>
      </p:sp>
    </p:spTree>
    <p:extLst>
      <p:ext uri="{BB962C8B-B14F-4D97-AF65-F5344CB8AC3E}">
        <p14:creationId xmlns:p14="http://schemas.microsoft.com/office/powerpoint/2010/main" val="172519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16</a:t>
            </a:fld>
            <a:endParaRPr lang="en-US" dirty="0"/>
          </a:p>
        </p:txBody>
      </p:sp>
    </p:spTree>
    <p:extLst>
      <p:ext uri="{BB962C8B-B14F-4D97-AF65-F5344CB8AC3E}">
        <p14:creationId xmlns:p14="http://schemas.microsoft.com/office/powerpoint/2010/main" val="68361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21</a:t>
            </a:fld>
            <a:endParaRPr lang="en-US" dirty="0"/>
          </a:p>
        </p:txBody>
      </p:sp>
    </p:spTree>
    <p:extLst>
      <p:ext uri="{BB962C8B-B14F-4D97-AF65-F5344CB8AC3E}">
        <p14:creationId xmlns:p14="http://schemas.microsoft.com/office/powerpoint/2010/main" val="15023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charset="0"/>
              </a:defRPr>
            </a:lvl1pPr>
            <a:lvl2pPr marL="734852" indent="-282635" eaLnBrk="0" hangingPunct="0">
              <a:spcBef>
                <a:spcPct val="30000"/>
              </a:spcBef>
              <a:defRPr sz="1200">
                <a:solidFill>
                  <a:schemeClr val="tx1"/>
                </a:solidFill>
                <a:latin typeface="Times New Roman" pitchFamily="18" charset="0"/>
                <a:cs typeface="Arial" charset="0"/>
              </a:defRPr>
            </a:lvl2pPr>
            <a:lvl3pPr marL="1130541" indent="-226108" eaLnBrk="0" hangingPunct="0">
              <a:spcBef>
                <a:spcPct val="30000"/>
              </a:spcBef>
              <a:defRPr sz="1200">
                <a:solidFill>
                  <a:schemeClr val="tx1"/>
                </a:solidFill>
                <a:latin typeface="Times New Roman" pitchFamily="18" charset="0"/>
                <a:cs typeface="Arial" charset="0"/>
              </a:defRPr>
            </a:lvl3pPr>
            <a:lvl4pPr marL="1582758" indent="-226108" eaLnBrk="0" hangingPunct="0">
              <a:spcBef>
                <a:spcPct val="30000"/>
              </a:spcBef>
              <a:defRPr sz="1200">
                <a:solidFill>
                  <a:schemeClr val="tx1"/>
                </a:solidFill>
                <a:latin typeface="Times New Roman" pitchFamily="18" charset="0"/>
                <a:cs typeface="Arial" charset="0"/>
              </a:defRPr>
            </a:lvl4pPr>
            <a:lvl5pPr marL="2034974" indent="-226108" eaLnBrk="0" hangingPunct="0">
              <a:spcBef>
                <a:spcPct val="30000"/>
              </a:spcBef>
              <a:defRPr sz="1200">
                <a:solidFill>
                  <a:schemeClr val="tx1"/>
                </a:solidFill>
                <a:latin typeface="Times New Roman" pitchFamily="18" charset="0"/>
                <a:cs typeface="Arial" charset="0"/>
              </a:defRPr>
            </a:lvl5pPr>
            <a:lvl6pPr marL="2487191" indent="-226108" eaLnBrk="0" fontAlgn="base" hangingPunct="0">
              <a:spcBef>
                <a:spcPct val="30000"/>
              </a:spcBef>
              <a:spcAft>
                <a:spcPct val="0"/>
              </a:spcAft>
              <a:defRPr sz="1200">
                <a:solidFill>
                  <a:schemeClr val="tx1"/>
                </a:solidFill>
                <a:latin typeface="Times New Roman" pitchFamily="18" charset="0"/>
                <a:cs typeface="Arial" charset="0"/>
              </a:defRPr>
            </a:lvl6pPr>
            <a:lvl7pPr marL="2939407" indent="-226108" eaLnBrk="0" fontAlgn="base" hangingPunct="0">
              <a:spcBef>
                <a:spcPct val="30000"/>
              </a:spcBef>
              <a:spcAft>
                <a:spcPct val="0"/>
              </a:spcAft>
              <a:defRPr sz="1200">
                <a:solidFill>
                  <a:schemeClr val="tx1"/>
                </a:solidFill>
                <a:latin typeface="Times New Roman" pitchFamily="18" charset="0"/>
                <a:cs typeface="Arial" charset="0"/>
              </a:defRPr>
            </a:lvl7pPr>
            <a:lvl8pPr marL="3391624" indent="-226108" eaLnBrk="0" fontAlgn="base" hangingPunct="0">
              <a:spcBef>
                <a:spcPct val="30000"/>
              </a:spcBef>
              <a:spcAft>
                <a:spcPct val="0"/>
              </a:spcAft>
              <a:defRPr sz="1200">
                <a:solidFill>
                  <a:schemeClr val="tx1"/>
                </a:solidFill>
                <a:latin typeface="Times New Roman" pitchFamily="18" charset="0"/>
                <a:cs typeface="Arial" charset="0"/>
              </a:defRPr>
            </a:lvl8pPr>
            <a:lvl9pPr marL="3843840" indent="-226108"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fld id="{33334D44-229A-4C48-86DA-2352AFFE7C58}" type="slidenum">
              <a:rPr lang="en-US" altLang="en-US" smtClean="0">
                <a:solidFill>
                  <a:prstClr val="black"/>
                </a:solidFill>
              </a:rPr>
              <a:pPr>
                <a:spcBef>
                  <a:spcPct val="0"/>
                </a:spcBef>
              </a:pPr>
              <a:t>23</a:t>
            </a:fld>
            <a:endParaRPr lang="en-US" altLang="en-U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36380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charset="0"/>
              </a:defRPr>
            </a:lvl1pPr>
            <a:lvl2pPr marL="734852" indent="-282635" eaLnBrk="0" hangingPunct="0">
              <a:spcBef>
                <a:spcPct val="30000"/>
              </a:spcBef>
              <a:defRPr sz="1200">
                <a:solidFill>
                  <a:schemeClr val="tx1"/>
                </a:solidFill>
                <a:latin typeface="Times New Roman" pitchFamily="18" charset="0"/>
                <a:cs typeface="Arial" charset="0"/>
              </a:defRPr>
            </a:lvl2pPr>
            <a:lvl3pPr marL="1130541" indent="-226108" eaLnBrk="0" hangingPunct="0">
              <a:spcBef>
                <a:spcPct val="30000"/>
              </a:spcBef>
              <a:defRPr sz="1200">
                <a:solidFill>
                  <a:schemeClr val="tx1"/>
                </a:solidFill>
                <a:latin typeface="Times New Roman" pitchFamily="18" charset="0"/>
                <a:cs typeface="Arial" charset="0"/>
              </a:defRPr>
            </a:lvl3pPr>
            <a:lvl4pPr marL="1582758" indent="-226108" eaLnBrk="0" hangingPunct="0">
              <a:spcBef>
                <a:spcPct val="30000"/>
              </a:spcBef>
              <a:defRPr sz="1200">
                <a:solidFill>
                  <a:schemeClr val="tx1"/>
                </a:solidFill>
                <a:latin typeface="Times New Roman" pitchFamily="18" charset="0"/>
                <a:cs typeface="Arial" charset="0"/>
              </a:defRPr>
            </a:lvl4pPr>
            <a:lvl5pPr marL="2034974" indent="-226108" eaLnBrk="0" hangingPunct="0">
              <a:spcBef>
                <a:spcPct val="30000"/>
              </a:spcBef>
              <a:defRPr sz="1200">
                <a:solidFill>
                  <a:schemeClr val="tx1"/>
                </a:solidFill>
                <a:latin typeface="Times New Roman" pitchFamily="18" charset="0"/>
                <a:cs typeface="Arial" charset="0"/>
              </a:defRPr>
            </a:lvl5pPr>
            <a:lvl6pPr marL="2487191" indent="-226108" eaLnBrk="0" fontAlgn="base" hangingPunct="0">
              <a:spcBef>
                <a:spcPct val="30000"/>
              </a:spcBef>
              <a:spcAft>
                <a:spcPct val="0"/>
              </a:spcAft>
              <a:defRPr sz="1200">
                <a:solidFill>
                  <a:schemeClr val="tx1"/>
                </a:solidFill>
                <a:latin typeface="Times New Roman" pitchFamily="18" charset="0"/>
                <a:cs typeface="Arial" charset="0"/>
              </a:defRPr>
            </a:lvl6pPr>
            <a:lvl7pPr marL="2939407" indent="-226108" eaLnBrk="0" fontAlgn="base" hangingPunct="0">
              <a:spcBef>
                <a:spcPct val="30000"/>
              </a:spcBef>
              <a:spcAft>
                <a:spcPct val="0"/>
              </a:spcAft>
              <a:defRPr sz="1200">
                <a:solidFill>
                  <a:schemeClr val="tx1"/>
                </a:solidFill>
                <a:latin typeface="Times New Roman" pitchFamily="18" charset="0"/>
                <a:cs typeface="Arial" charset="0"/>
              </a:defRPr>
            </a:lvl7pPr>
            <a:lvl8pPr marL="3391624" indent="-226108" eaLnBrk="0" fontAlgn="base" hangingPunct="0">
              <a:spcBef>
                <a:spcPct val="30000"/>
              </a:spcBef>
              <a:spcAft>
                <a:spcPct val="0"/>
              </a:spcAft>
              <a:defRPr sz="1200">
                <a:solidFill>
                  <a:schemeClr val="tx1"/>
                </a:solidFill>
                <a:latin typeface="Times New Roman" pitchFamily="18" charset="0"/>
                <a:cs typeface="Arial" charset="0"/>
              </a:defRPr>
            </a:lvl8pPr>
            <a:lvl9pPr marL="3843840" indent="-226108"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fld id="{33334D44-229A-4C48-86DA-2352AFFE7C58}" type="slidenum">
              <a:rPr lang="en-US" altLang="en-US" smtClean="0">
                <a:solidFill>
                  <a:prstClr val="black"/>
                </a:solidFill>
              </a:rPr>
              <a:pPr>
                <a:spcBef>
                  <a:spcPct val="0"/>
                </a:spcBef>
              </a:pPr>
              <a:t>25</a:t>
            </a:fld>
            <a:endParaRPr lang="en-US" altLang="en-U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7131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B0446D-5C08-4335-A983-7CBEEEBAD827}" type="slidenum">
              <a:rPr lang="en-US" smtClean="0"/>
              <a:pPr>
                <a:defRPr/>
              </a:pPr>
              <a:t>49</a:t>
            </a:fld>
            <a:endParaRPr lang="en-US" dirty="0"/>
          </a:p>
        </p:txBody>
      </p:sp>
    </p:spTree>
    <p:extLst>
      <p:ext uri="{BB962C8B-B14F-4D97-AF65-F5344CB8AC3E}">
        <p14:creationId xmlns:p14="http://schemas.microsoft.com/office/powerpoint/2010/main" val="168364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A28FA1F6-F0BA-46AD-A9EE-C1DFC3AC1897}" type="slidenum">
              <a:rPr lang="en-US" smtClean="0"/>
              <a:t>‹#›</a:t>
            </a:fld>
            <a:endParaRPr lang="en-US"/>
          </a:p>
        </p:txBody>
      </p:sp>
      <p:sp>
        <p:nvSpPr>
          <p:cNvPr id="7" name="Footer Placeholder 5"/>
          <p:cNvSpPr>
            <a:spLocks noGrp="1"/>
          </p:cNvSpPr>
          <p:nvPr>
            <p:ph type="ftr" sz="quarter" idx="4294967295"/>
          </p:nvPr>
        </p:nvSpPr>
        <p:spPr>
          <a:xfrm>
            <a:off x="914400" y="6477000"/>
            <a:ext cx="7696200" cy="381000"/>
          </a:xfrm>
          <a:prstGeom prst="rect">
            <a:avLst/>
          </a:prstGeom>
        </p:spPr>
        <p:txBody>
          <a:bodyPr/>
          <a:lstStyle>
            <a:lvl1pPr>
              <a:defRPr sz="800"/>
            </a:lvl1pPr>
          </a:lstStyle>
          <a:p>
            <a:r>
              <a:rPr lang="en-US" dirty="0"/>
              <a:t>© 2019 National Veterans Legal Services Program. All Rights Reserved.  www.nvlsp.org</a:t>
            </a:r>
          </a:p>
        </p:txBody>
      </p:sp>
    </p:spTree>
    <p:extLst>
      <p:ext uri="{BB962C8B-B14F-4D97-AF65-F5344CB8AC3E}">
        <p14:creationId xmlns:p14="http://schemas.microsoft.com/office/powerpoint/2010/main" val="192488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1496"/>
            <a:ext cx="6584889" cy="113563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762000" y="1371600"/>
            <a:ext cx="81534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89917" y="6346672"/>
            <a:ext cx="548640" cy="396240"/>
          </a:xfrm>
        </p:spPr>
        <p:txBody>
          <a:bodyPr/>
          <a:lstStyle>
            <a:lvl1pPr>
              <a:defRPr sz="1000">
                <a:solidFill>
                  <a:schemeClr val="accent6"/>
                </a:solidFill>
              </a:defRPr>
            </a:lvl1pPr>
          </a:lstStyle>
          <a:p>
            <a:fld id="{A28FA1F6-F0BA-46AD-A9EE-C1DFC3AC1897}"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6889" y="61496"/>
            <a:ext cx="1701455" cy="518944"/>
          </a:xfrm>
          <a:prstGeom prst="rect">
            <a:avLst/>
          </a:prstGeom>
        </p:spPr>
      </p:pic>
      <p:sp>
        <p:nvSpPr>
          <p:cNvPr id="7" name="Footer Placeholder 5"/>
          <p:cNvSpPr>
            <a:spLocks noGrp="1"/>
          </p:cNvSpPr>
          <p:nvPr>
            <p:ph type="ftr" sz="quarter" idx="4294967295"/>
          </p:nvPr>
        </p:nvSpPr>
        <p:spPr>
          <a:xfrm>
            <a:off x="955221" y="6459883"/>
            <a:ext cx="7696200" cy="304800"/>
          </a:xfrm>
          <a:prstGeom prst="rect">
            <a:avLst/>
          </a:prstGeom>
        </p:spPr>
        <p:txBody>
          <a:bodyPr/>
          <a:lstStyle>
            <a:lvl1pPr>
              <a:defRPr sz="800" baseline="0"/>
            </a:lvl1pPr>
          </a:lstStyle>
          <a:p>
            <a:r>
              <a:rPr lang="en-US" dirty="0"/>
              <a:t>© 2019 National Veterans Legal Services Program. All Rights Reserved.  www.nvlsp.org</a:t>
            </a:r>
          </a:p>
        </p:txBody>
      </p:sp>
    </p:spTree>
    <p:extLst>
      <p:ext uri="{BB962C8B-B14F-4D97-AF65-F5344CB8AC3E}">
        <p14:creationId xmlns:p14="http://schemas.microsoft.com/office/powerpoint/2010/main" val="276384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0387" y="1981200"/>
            <a:ext cx="7659687" cy="1168400"/>
          </a:xfrm>
        </p:spPr>
        <p:txBody>
          <a:bodyPr anchor="t"/>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838200" y="3352800"/>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28FA1F6-F0BA-46AD-A9EE-C1DFC3AC189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2298" y="76200"/>
            <a:ext cx="1701455" cy="518944"/>
          </a:xfrm>
          <a:prstGeom prst="rect">
            <a:avLst/>
          </a:prstGeom>
        </p:spPr>
      </p:pic>
      <p:sp>
        <p:nvSpPr>
          <p:cNvPr id="7" name="Footer Placeholder 5"/>
          <p:cNvSpPr>
            <a:spLocks noGrp="1"/>
          </p:cNvSpPr>
          <p:nvPr>
            <p:ph type="ftr" sz="quarter" idx="4294967295"/>
          </p:nvPr>
        </p:nvSpPr>
        <p:spPr>
          <a:xfrm>
            <a:off x="914400" y="6248400"/>
            <a:ext cx="7696200" cy="508000"/>
          </a:xfrm>
          <a:prstGeom prst="rect">
            <a:avLst/>
          </a:prstGeom>
        </p:spPr>
        <p:txBody>
          <a:bodyPr/>
          <a:lstStyle>
            <a:lvl1pPr>
              <a:defRPr sz="800" baseline="0"/>
            </a:lvl1pPr>
          </a:lstStyle>
          <a:p>
            <a:r>
              <a:rPr lang="en-US" dirty="0"/>
              <a:t>© 2019 National Veterans Legal Services Program. All Rights Reserved.  www.nvlsp.org</a:t>
            </a:r>
          </a:p>
        </p:txBody>
      </p:sp>
    </p:spTree>
    <p:extLst>
      <p:ext uri="{BB962C8B-B14F-4D97-AF65-F5344CB8AC3E}">
        <p14:creationId xmlns:p14="http://schemas.microsoft.com/office/powerpoint/2010/main" val="145858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28FA1F6-F0BA-46AD-A9EE-C1DFC3AC189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973" y="76200"/>
            <a:ext cx="1701455" cy="518944"/>
          </a:xfrm>
          <a:prstGeom prst="rect">
            <a:avLst/>
          </a:prstGeom>
        </p:spPr>
      </p:pic>
      <p:sp>
        <p:nvSpPr>
          <p:cNvPr id="9" name="Footer Placeholder 5"/>
          <p:cNvSpPr>
            <a:spLocks noGrp="1"/>
          </p:cNvSpPr>
          <p:nvPr>
            <p:ph type="ftr" sz="quarter" idx="4294967295"/>
          </p:nvPr>
        </p:nvSpPr>
        <p:spPr>
          <a:xfrm>
            <a:off x="914400" y="6248400"/>
            <a:ext cx="7696200" cy="508000"/>
          </a:xfrm>
          <a:prstGeom prst="rect">
            <a:avLst/>
          </a:prstGeom>
        </p:spPr>
        <p:txBody>
          <a:bodyPr/>
          <a:lstStyle>
            <a:lvl1pPr>
              <a:defRPr sz="800"/>
            </a:lvl1pPr>
          </a:lstStyle>
          <a:p>
            <a:r>
              <a:rPr lang="en-US" dirty="0"/>
              <a:t>© 2019 National Veterans Legal Services Program. All Rights Reserved.  www.nvlsp.org</a:t>
            </a:r>
          </a:p>
        </p:txBody>
      </p:sp>
    </p:spTree>
    <p:extLst>
      <p:ext uri="{BB962C8B-B14F-4D97-AF65-F5344CB8AC3E}">
        <p14:creationId xmlns:p14="http://schemas.microsoft.com/office/powerpoint/2010/main" val="380507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20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4835"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74835"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28FA1F6-F0BA-46AD-A9EE-C1DFC3AC1897}"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973" y="75182"/>
            <a:ext cx="1701455" cy="518944"/>
          </a:xfrm>
          <a:prstGeom prst="rect">
            <a:avLst/>
          </a:prstGeom>
        </p:spPr>
      </p:pic>
      <p:sp>
        <p:nvSpPr>
          <p:cNvPr id="10" name="Footer Placeholder 5"/>
          <p:cNvSpPr>
            <a:spLocks noGrp="1"/>
          </p:cNvSpPr>
          <p:nvPr>
            <p:ph type="ftr" sz="quarter" idx="4294967295"/>
          </p:nvPr>
        </p:nvSpPr>
        <p:spPr>
          <a:xfrm>
            <a:off x="914400" y="6248400"/>
            <a:ext cx="7696200" cy="508000"/>
          </a:xfrm>
          <a:prstGeom prst="rect">
            <a:avLst/>
          </a:prstGeom>
        </p:spPr>
        <p:txBody>
          <a:bodyPr/>
          <a:lstStyle>
            <a:lvl1pPr>
              <a:defRPr sz="800"/>
            </a:lvl1pPr>
          </a:lstStyle>
          <a:p>
            <a:r>
              <a:rPr lang="en-US" dirty="0"/>
              <a:t>© 2019 National Veterans Legal Services Program. All Rights Reserved.  www.nvlsp.org</a:t>
            </a:r>
          </a:p>
        </p:txBody>
      </p:sp>
    </p:spTree>
    <p:extLst>
      <p:ext uri="{BB962C8B-B14F-4D97-AF65-F5344CB8AC3E}">
        <p14:creationId xmlns:p14="http://schemas.microsoft.com/office/powerpoint/2010/main" val="310958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9286"/>
            <a:ext cx="6616973" cy="1418514"/>
          </a:xfrm>
        </p:spPr>
        <p:txBody>
          <a:bodyPr/>
          <a:lstStyle>
            <a:lvl1pPr algn="ct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sz="1000">
                <a:solidFill>
                  <a:schemeClr val="accent6"/>
                </a:solidFill>
              </a:defRPr>
            </a:lvl1pPr>
          </a:lstStyle>
          <a:p>
            <a:fld id="{A28FA1F6-F0BA-46AD-A9EE-C1DFC3AC1897}"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973" y="29286"/>
            <a:ext cx="1701455" cy="518944"/>
          </a:xfrm>
          <a:prstGeom prst="rect">
            <a:avLst/>
          </a:prstGeom>
        </p:spPr>
      </p:pic>
      <p:sp>
        <p:nvSpPr>
          <p:cNvPr id="6" name="Footer Placeholder 5"/>
          <p:cNvSpPr>
            <a:spLocks noGrp="1"/>
          </p:cNvSpPr>
          <p:nvPr>
            <p:ph type="ftr" sz="quarter" idx="4294967295"/>
          </p:nvPr>
        </p:nvSpPr>
        <p:spPr>
          <a:xfrm>
            <a:off x="914400" y="6248400"/>
            <a:ext cx="7696200" cy="508000"/>
          </a:xfrm>
          <a:prstGeom prst="rect">
            <a:avLst/>
          </a:prstGeom>
        </p:spPr>
        <p:txBody>
          <a:bodyPr/>
          <a:lstStyle>
            <a:lvl1pPr>
              <a:defRPr sz="800"/>
            </a:lvl1pPr>
          </a:lstStyle>
          <a:p>
            <a:r>
              <a:rPr lang="en-US" dirty="0"/>
              <a:t>© 2019 National Veterans Legal Services Program. All Rights Reserved.  www.nvlsp.org</a:t>
            </a:r>
          </a:p>
        </p:txBody>
      </p:sp>
    </p:spTree>
    <p:extLst>
      <p:ext uri="{BB962C8B-B14F-4D97-AF65-F5344CB8AC3E}">
        <p14:creationId xmlns:p14="http://schemas.microsoft.com/office/powerpoint/2010/main" val="53320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0000"/>
              </a:schemeClr>
            </a:gs>
            <a:gs pos="100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66800" y="16764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28FA1F6-F0BA-46AD-A9EE-C1DFC3AC1897}" type="slidenum">
              <a:rPr lang="en-US" smtClean="0"/>
              <a:t>‹#›</a:t>
            </a:fld>
            <a:endParaRPr lang="en-US"/>
          </a:p>
        </p:txBody>
      </p:sp>
      <p:sp>
        <p:nvSpPr>
          <p:cNvPr id="9" name="Footer Placeholder 5"/>
          <p:cNvSpPr>
            <a:spLocks noGrp="1"/>
          </p:cNvSpPr>
          <p:nvPr>
            <p:ph type="ftr" sz="quarter" idx="3"/>
          </p:nvPr>
        </p:nvSpPr>
        <p:spPr>
          <a:xfrm>
            <a:off x="994611" y="6223000"/>
            <a:ext cx="7696200" cy="508000"/>
          </a:xfrm>
          <a:prstGeom prst="rect">
            <a:avLst/>
          </a:prstGeom>
        </p:spPr>
        <p:txBody>
          <a:bodyPr/>
          <a:lstStyle>
            <a:lvl1pPr algn="ctr">
              <a:defRPr sz="800" baseline="0"/>
            </a:lvl1pPr>
          </a:lstStyle>
          <a:p>
            <a:r>
              <a:rPr lang="en-US" dirty="0"/>
              <a:t>© 2019 National Veterans Legal Services Program. All Rights Reserved.  www.nvlsp.org</a:t>
            </a:r>
          </a:p>
        </p:txBody>
      </p:sp>
    </p:spTree>
    <p:extLst>
      <p:ext uri="{BB962C8B-B14F-4D97-AF65-F5344CB8AC3E}">
        <p14:creationId xmlns:p14="http://schemas.microsoft.com/office/powerpoint/2010/main" val="83107836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vlsp.org/what-we-do/lawyers-serving-warrior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vlsp.org/what-we-do/lawyers-serving-warrio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 </a:t>
            </a:r>
          </a:p>
        </p:txBody>
      </p:sp>
      <p:sp>
        <p:nvSpPr>
          <p:cNvPr id="11" name="Subtitle 10"/>
          <p:cNvSpPr>
            <a:spLocks noGrp="1"/>
          </p:cNvSpPr>
          <p:nvPr>
            <p:ph type="subTitle" idx="1"/>
          </p:nvPr>
        </p:nvSpPr>
        <p:spPr>
          <a:xfrm>
            <a:off x="914400" y="4654843"/>
            <a:ext cx="6461760" cy="1066800"/>
          </a:xfrm>
        </p:spPr>
        <p:txBody>
          <a:bodyPr>
            <a:normAutofit fontScale="77500" lnSpcReduction="20000"/>
          </a:bodyPr>
          <a:lstStyle/>
          <a:p>
            <a:r>
              <a:rPr lang="en-US" dirty="0"/>
              <a:t>Rochelle Bobroff, Director of Pro Bono Program</a:t>
            </a:r>
          </a:p>
          <a:p>
            <a:r>
              <a:rPr lang="en-US" dirty="0"/>
              <a:t>Esther Leibfarth, Senior Staff Attorney</a:t>
            </a:r>
          </a:p>
          <a:p>
            <a:r>
              <a:rPr lang="en-US" dirty="0"/>
              <a:t>David Sonenshine, Senior Staff Attorney</a:t>
            </a:r>
          </a:p>
          <a:p>
            <a:r>
              <a:rPr lang="en-US" dirty="0"/>
              <a:t>			</a:t>
            </a:r>
          </a:p>
        </p:txBody>
      </p:sp>
      <p:sp>
        <p:nvSpPr>
          <p:cNvPr id="5" name="Slide Number Placeholder 4"/>
          <p:cNvSpPr>
            <a:spLocks noGrp="1"/>
          </p:cNvSpPr>
          <p:nvPr>
            <p:ph type="sldNum" sz="quarter" idx="12"/>
          </p:nvPr>
        </p:nvSpPr>
        <p:spPr/>
        <p:txBody>
          <a:bodyPr/>
          <a:lstStyle/>
          <a:p>
            <a:fld id="{A28FA1F6-F0BA-46AD-A9EE-C1DFC3AC1897}" type="slidenum">
              <a:rPr lang="en-US" smtClean="0"/>
              <a:pPr/>
              <a:t>1</a:t>
            </a:fld>
            <a:endParaRPr lang="en-US"/>
          </a:p>
        </p:txBody>
      </p:sp>
      <p:sp>
        <p:nvSpPr>
          <p:cNvPr id="3" name="Footer Placeholder 2"/>
          <p:cNvSpPr>
            <a:spLocks noGrp="1"/>
          </p:cNvSpPr>
          <p:nvPr>
            <p:ph type="ftr" sz="quarter" idx="4294967295"/>
          </p:nvPr>
        </p:nvSpPr>
        <p:spPr/>
        <p:txBody>
          <a:bodyPr/>
          <a:lstStyle/>
          <a:p>
            <a:r>
              <a:rPr lang="en-US" dirty="0"/>
              <a:t>© 2021 National Veterans Legal Services Program. All Rights Reserved.  www.nvlsp.org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52400"/>
            <a:ext cx="5181600" cy="1580388"/>
          </a:xfrm>
          <a:prstGeom prst="rect">
            <a:avLst/>
          </a:prstGeom>
        </p:spPr>
      </p:pic>
      <p:sp>
        <p:nvSpPr>
          <p:cNvPr id="6" name="Rectangle 5"/>
          <p:cNvSpPr/>
          <p:nvPr/>
        </p:nvSpPr>
        <p:spPr>
          <a:xfrm>
            <a:off x="533400" y="2494992"/>
            <a:ext cx="8458200" cy="904863"/>
          </a:xfrm>
          <a:prstGeom prst="rect">
            <a:avLst/>
          </a:prstGeom>
        </p:spPr>
        <p:txBody>
          <a:bodyPr wrap="square">
            <a:spAutoFit/>
          </a:bodyPr>
          <a:lstStyle/>
          <a:p>
            <a:pPr marL="0" marR="0" lvl="0" indent="0" algn="ctr" defTabSz="914400" eaLnBrk="0" fontAlgn="auto" latinLnBrk="0" hangingPunct="0">
              <a:lnSpc>
                <a:spcPct val="100000"/>
              </a:lnSpc>
              <a:spcBef>
                <a:spcPct val="20000"/>
              </a:spcBef>
              <a:spcAft>
                <a:spcPts val="0"/>
              </a:spcAft>
              <a:buClr>
                <a:srgbClr val="93A299"/>
              </a:buClr>
              <a:buSzPct val="85000"/>
              <a:buFontTx/>
              <a:buNone/>
              <a:tabLst/>
              <a:defRPr/>
            </a:pPr>
            <a:r>
              <a:rPr kumimoji="0" lang="en-US" sz="2400" b="1" i="0" u="none" strike="noStrike" kern="0" cap="none" spc="0" normalizeH="0" baseline="0" noProof="0" dirty="0">
                <a:ln>
                  <a:noFill/>
                </a:ln>
                <a:solidFill>
                  <a:sysClr val="windowText" lastClr="000000"/>
                </a:solidFill>
                <a:effectLst/>
                <a:uLnTx/>
                <a:uFillTx/>
                <a:latin typeface="+mj-lt"/>
              </a:rPr>
              <a:t>Know Your Rights </a:t>
            </a:r>
            <a:r>
              <a:rPr lang="en-US" sz="2400" b="1" kern="0" dirty="0">
                <a:solidFill>
                  <a:sysClr val="windowText" lastClr="000000"/>
                </a:solidFill>
                <a:latin typeface="+mj-lt"/>
              </a:rPr>
              <a:t>and Responsibilities</a:t>
            </a:r>
            <a:endParaRPr kumimoji="0" lang="en-US" sz="2400" b="1" i="0" u="none" strike="noStrike" kern="0" cap="none" spc="0" normalizeH="0" baseline="0" noProof="0" dirty="0">
              <a:ln>
                <a:noFill/>
              </a:ln>
              <a:solidFill>
                <a:sysClr val="windowText" lastClr="000000"/>
              </a:solidFill>
              <a:effectLst/>
              <a:uLnTx/>
              <a:uFillTx/>
              <a:latin typeface="+mj-lt"/>
            </a:endParaRPr>
          </a:p>
          <a:p>
            <a:pPr marL="0" marR="0" lvl="0" indent="0" algn="ctr" defTabSz="914400" eaLnBrk="0" fontAlgn="auto" latinLnBrk="0" hangingPunct="0">
              <a:lnSpc>
                <a:spcPct val="100000"/>
              </a:lnSpc>
              <a:spcBef>
                <a:spcPct val="20000"/>
              </a:spcBef>
              <a:spcAft>
                <a:spcPts val="0"/>
              </a:spcAft>
              <a:buClr>
                <a:srgbClr val="93A299"/>
              </a:buClr>
              <a:buSzPct val="85000"/>
              <a:buFontTx/>
              <a:buNone/>
              <a:tabLst/>
              <a:defRPr/>
            </a:pPr>
            <a:r>
              <a:rPr kumimoji="0" lang="en-US" sz="2400" b="1" i="0" u="none" strike="noStrike" kern="0" cap="none" spc="0" normalizeH="0" baseline="0" noProof="0" dirty="0">
                <a:ln>
                  <a:noFill/>
                </a:ln>
                <a:solidFill>
                  <a:sysClr val="windowText" lastClr="000000"/>
                </a:solidFill>
                <a:effectLst/>
                <a:uLnTx/>
                <a:uFillTx/>
                <a:latin typeface="+mj-lt"/>
              </a:rPr>
              <a:t>Avoid M</a:t>
            </a:r>
            <a:r>
              <a:rPr lang="en-US" sz="2400" b="1" kern="0" dirty="0" err="1">
                <a:solidFill>
                  <a:sysClr val="windowText" lastClr="000000"/>
                </a:solidFill>
                <a:latin typeface="+mj-lt"/>
              </a:rPr>
              <a:t>issing</a:t>
            </a:r>
            <a:r>
              <a:rPr lang="en-US" sz="2400" b="1" kern="0" dirty="0">
                <a:solidFill>
                  <a:sysClr val="windowText" lastClr="000000"/>
                </a:solidFill>
                <a:latin typeface="+mj-lt"/>
              </a:rPr>
              <a:t> Out on a Military Medical Retirement</a:t>
            </a:r>
            <a:endParaRPr kumimoji="0" lang="en-US" sz="2400" b="1" i="0" u="none" strike="noStrike" kern="0" cap="none" spc="0" normalizeH="0" baseline="0" noProof="0" dirty="0">
              <a:ln>
                <a:noFill/>
              </a:ln>
              <a:solidFill>
                <a:sysClr val="windowText" lastClr="000000"/>
              </a:solidFill>
              <a:effectLst/>
              <a:uLnTx/>
              <a:uFillTx/>
              <a:latin typeface="+mj-l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850" y="3399855"/>
            <a:ext cx="2038350" cy="282314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4D5E-DB79-4A3B-B027-2D0DAF63B127}"/>
              </a:ext>
            </a:extLst>
          </p:cNvPr>
          <p:cNvSpPr>
            <a:spLocks noGrp="1"/>
          </p:cNvSpPr>
          <p:nvPr>
            <p:ph type="title"/>
          </p:nvPr>
        </p:nvSpPr>
        <p:spPr/>
        <p:txBody>
          <a:bodyPr/>
          <a:lstStyle/>
          <a:p>
            <a:r>
              <a:rPr lang="en-US" sz="3600" dirty="0"/>
              <a:t>What is a Medical Retirement?</a:t>
            </a:r>
          </a:p>
        </p:txBody>
      </p:sp>
      <p:sp>
        <p:nvSpPr>
          <p:cNvPr id="3" name="Content Placeholder 2">
            <a:extLst>
              <a:ext uri="{FF2B5EF4-FFF2-40B4-BE49-F238E27FC236}">
                <a16:creationId xmlns:a16="http://schemas.microsoft.com/office/drawing/2014/main" id="{FE086DF7-C08B-4B3B-899F-4A39D72C4CC4}"/>
              </a:ext>
            </a:extLst>
          </p:cNvPr>
          <p:cNvSpPr>
            <a:spLocks noGrp="1"/>
          </p:cNvSpPr>
          <p:nvPr>
            <p:ph idx="1"/>
          </p:nvPr>
        </p:nvSpPr>
        <p:spPr/>
        <p:txBody>
          <a:bodyPr>
            <a:normAutofit fontScale="55000" lnSpcReduction="20000"/>
          </a:bodyPr>
          <a:lstStyle/>
          <a:p>
            <a:pPr marL="0" indent="0">
              <a:spcBef>
                <a:spcPct val="0"/>
              </a:spcBef>
              <a:buClrTx/>
              <a:buNone/>
            </a:pPr>
            <a:r>
              <a:rPr lang="en-US" altLang="en-US" sz="4400" b="1" dirty="0">
                <a:latin typeface="+mj-lt"/>
              </a:rPr>
              <a:t>Medical Retirement</a:t>
            </a:r>
            <a:r>
              <a:rPr lang="en-US" altLang="en-US" sz="4400" dirty="0">
                <a:latin typeface="+mj-lt"/>
              </a:rPr>
              <a:t> is issued when a service-connected medical condition(s) is severe enough to interfere with the proper performance of one’s military duties and that injury(s) is rated at 30% or more by the VA. </a:t>
            </a:r>
          </a:p>
          <a:p>
            <a:pPr marL="0" indent="0">
              <a:spcBef>
                <a:spcPct val="0"/>
              </a:spcBef>
              <a:buClrTx/>
              <a:buNone/>
            </a:pPr>
            <a:endParaRPr lang="en-US" altLang="en-US" sz="4400" dirty="0">
              <a:latin typeface="+mj-lt"/>
            </a:endParaRPr>
          </a:p>
          <a:p>
            <a:pPr marL="0" indent="0">
              <a:spcBef>
                <a:spcPct val="0"/>
              </a:spcBef>
              <a:buClrTx/>
              <a:buNone/>
            </a:pPr>
            <a:r>
              <a:rPr lang="en-US" altLang="en-US" sz="4400" dirty="0">
                <a:latin typeface="+mj-lt"/>
              </a:rPr>
              <a:t>Medical retirement compensation is different from VA disability compensation: </a:t>
            </a:r>
          </a:p>
          <a:p>
            <a:pPr lvl="1">
              <a:spcBef>
                <a:spcPct val="0"/>
              </a:spcBef>
              <a:buClrTx/>
            </a:pPr>
            <a:r>
              <a:rPr lang="en-US" altLang="en-US" sz="4400" dirty="0">
                <a:latin typeface="+mj-lt"/>
              </a:rPr>
              <a:t>Medical retirement compensates ONLY for conditions that bring about the end of one’s service. </a:t>
            </a:r>
          </a:p>
          <a:p>
            <a:pPr lvl="1">
              <a:spcBef>
                <a:spcPct val="0"/>
              </a:spcBef>
              <a:buClrTx/>
            </a:pPr>
            <a:r>
              <a:rPr lang="en-US" altLang="en-US" sz="4400" dirty="0">
                <a:latin typeface="+mj-lt"/>
              </a:rPr>
              <a:t>VA disability compensation is intended to compensate for all service-connected disabilities that interfere with civilian employment, but do not necessarily bring about the end of one’s military service.</a:t>
            </a:r>
          </a:p>
          <a:p>
            <a:endParaRPr lang="en-US" dirty="0"/>
          </a:p>
        </p:txBody>
      </p:sp>
      <p:sp>
        <p:nvSpPr>
          <p:cNvPr id="4" name="Slide Number Placeholder 3">
            <a:extLst>
              <a:ext uri="{FF2B5EF4-FFF2-40B4-BE49-F238E27FC236}">
                <a16:creationId xmlns:a16="http://schemas.microsoft.com/office/drawing/2014/main" id="{93ACCB82-D958-426A-9BA1-5EA7D9A7ECDB}"/>
              </a:ext>
            </a:extLst>
          </p:cNvPr>
          <p:cNvSpPr>
            <a:spLocks noGrp="1"/>
          </p:cNvSpPr>
          <p:nvPr>
            <p:ph type="sldNum" sz="quarter" idx="12"/>
          </p:nvPr>
        </p:nvSpPr>
        <p:spPr/>
        <p:txBody>
          <a:bodyPr/>
          <a:lstStyle/>
          <a:p>
            <a:fld id="{A28FA1F6-F0BA-46AD-A9EE-C1DFC3AC1897}" type="slidenum">
              <a:rPr lang="en-US" smtClean="0"/>
              <a:pPr/>
              <a:t>10</a:t>
            </a:fld>
            <a:endParaRPr lang="en-US" dirty="0"/>
          </a:p>
        </p:txBody>
      </p:sp>
      <p:sp>
        <p:nvSpPr>
          <p:cNvPr id="5" name="Footer Placeholder 4">
            <a:extLst>
              <a:ext uri="{FF2B5EF4-FFF2-40B4-BE49-F238E27FC236}">
                <a16:creationId xmlns:a16="http://schemas.microsoft.com/office/drawing/2014/main" id="{53369A50-5F41-498B-A8C4-732BD0C15712}"/>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276227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80161A"/>
                </a:solidFill>
                <a:cs typeface="Arial" panose="020B0604020202020204" pitchFamily="34" charset="0"/>
              </a:rPr>
              <a:t>Benefits of a Medical Retirement</a:t>
            </a:r>
            <a:endParaRPr lang="en-US" dirty="0"/>
          </a:p>
        </p:txBody>
      </p:sp>
      <p:sp>
        <p:nvSpPr>
          <p:cNvPr id="3" name="Content Placeholder 2"/>
          <p:cNvSpPr>
            <a:spLocks noGrp="1"/>
          </p:cNvSpPr>
          <p:nvPr>
            <p:ph idx="1"/>
          </p:nvPr>
        </p:nvSpPr>
        <p:spPr/>
        <p:txBody>
          <a:bodyPr/>
          <a:lstStyle/>
          <a:p>
            <a:pPr marL="182880" lvl="0" indent="-182880">
              <a:buClr>
                <a:srgbClr val="93A299"/>
              </a:buClr>
              <a:buSzPct val="85000"/>
              <a:defRPr/>
            </a:pPr>
            <a:r>
              <a:rPr lang="en-US" altLang="en-US" sz="2000" dirty="0">
                <a:solidFill>
                  <a:srgbClr val="292934"/>
                </a:solidFill>
                <a:latin typeface="+mj-lt"/>
              </a:rPr>
              <a:t>A medical retirement bestows the same benefits given to Service members who serve 20+ years in the military, including: </a:t>
            </a:r>
          </a:p>
          <a:p>
            <a:pPr marL="182880" lvl="0" indent="-182880">
              <a:buClr>
                <a:srgbClr val="93A299"/>
              </a:buClr>
              <a:buSzPct val="85000"/>
              <a:defRPr/>
            </a:pPr>
            <a:endParaRPr lang="en-US" altLang="en-US" sz="2000" dirty="0">
              <a:solidFill>
                <a:srgbClr val="292934"/>
              </a:solidFill>
              <a:latin typeface="+mj-lt"/>
            </a:endParaRPr>
          </a:p>
          <a:p>
            <a:pPr marL="457200" lvl="1" indent="-182880">
              <a:buClr>
                <a:srgbClr val="93A299"/>
              </a:buClr>
              <a:buSzPct val="85000"/>
              <a:defRPr/>
            </a:pPr>
            <a:r>
              <a:rPr lang="en-US" altLang="en-US" dirty="0">
                <a:solidFill>
                  <a:srgbClr val="292934"/>
                </a:solidFill>
                <a:latin typeface="+mj-lt"/>
              </a:rPr>
              <a:t>Military healthcare (TRICARE) for the veteran, his or her spouse, and his or her children until the age of 18. </a:t>
            </a:r>
          </a:p>
          <a:p>
            <a:pPr marL="274637" lvl="1" indent="0">
              <a:buClr>
                <a:srgbClr val="93A299"/>
              </a:buClr>
              <a:buSzPct val="85000"/>
              <a:buNone/>
              <a:defRPr/>
            </a:pPr>
            <a:endParaRPr lang="en-US" altLang="en-US" dirty="0">
              <a:solidFill>
                <a:srgbClr val="292934"/>
              </a:solidFill>
              <a:latin typeface="+mj-lt"/>
            </a:endParaRPr>
          </a:p>
          <a:p>
            <a:pPr marL="457200" lvl="1" indent="-182880">
              <a:buClr>
                <a:srgbClr val="93A299"/>
              </a:buClr>
              <a:buSzPct val="85000"/>
              <a:defRPr/>
            </a:pPr>
            <a:r>
              <a:rPr lang="en-US" altLang="en-US" dirty="0">
                <a:solidFill>
                  <a:srgbClr val="292934"/>
                </a:solidFill>
                <a:latin typeface="+mj-lt"/>
              </a:rPr>
              <a:t>A monthly payment (that equates to the veteran’s disability). </a:t>
            </a:r>
          </a:p>
          <a:p>
            <a:pPr marL="457200" lvl="1" indent="-182880">
              <a:buClr>
                <a:srgbClr val="93A299"/>
              </a:buClr>
              <a:buSzPct val="85000"/>
              <a:defRPr/>
            </a:pPr>
            <a:endParaRPr lang="en-US" altLang="en-US" dirty="0">
              <a:solidFill>
                <a:srgbClr val="292934"/>
              </a:solidFill>
              <a:latin typeface="+mj-lt"/>
            </a:endParaRPr>
          </a:p>
          <a:p>
            <a:pPr marL="457200" lvl="1" indent="-182880">
              <a:buClr>
                <a:srgbClr val="93A299"/>
              </a:buClr>
              <a:buSzPct val="85000"/>
              <a:defRPr/>
            </a:pPr>
            <a:r>
              <a:rPr lang="en-US" altLang="en-US" dirty="0">
                <a:solidFill>
                  <a:srgbClr val="292934"/>
                </a:solidFill>
                <a:latin typeface="+mj-lt"/>
              </a:rPr>
              <a:t> A retired military ID card to get onto military installations.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11</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a:t>
            </a:r>
          </a:p>
          <a:p>
            <a:r>
              <a:rPr lang="en-US" dirty="0"/>
              <a:t>www.nvlsp.org</a:t>
            </a:r>
          </a:p>
        </p:txBody>
      </p:sp>
      <p:pic>
        <p:nvPicPr>
          <p:cNvPr id="6" name="Picture 2" descr="C:\Users\esther\AppData\Local\Microsoft\Windows\Temporary Internet Files\Content.IE5\EY6DO2KX\medical[1].jpg"/>
          <p:cNvPicPr>
            <a:picLocks noChangeAspect="1" noChangeArrowheads="1"/>
          </p:cNvPicPr>
          <p:nvPr/>
        </p:nvPicPr>
        <p:blipFill>
          <a:blip r:embed="rId2">
            <a:extLst>
              <a:ext uri="{28A0092B-C50C-407E-A947-70E740481C1C}">
                <a14:useLocalDpi xmlns:a14="http://schemas.microsoft.com/office/drawing/2010/main" val="0"/>
              </a:ext>
            </a:extLst>
          </a:blip>
          <a:srcRect r="21793" b="8842"/>
          <a:stretch>
            <a:fillRect/>
          </a:stretch>
        </p:blipFill>
        <p:spPr bwMode="auto">
          <a:xfrm>
            <a:off x="6125931" y="4799806"/>
            <a:ext cx="7270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mage result for dolla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350" y="4799806"/>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Image result for REtired Military ID cartoon blue card"/>
          <p:cNvPicPr>
            <a:picLocks noChangeAspect="1" noChangeArrowheads="1"/>
          </p:cNvPicPr>
          <p:nvPr/>
        </p:nvPicPr>
        <p:blipFill>
          <a:blip r:embed="rId4">
            <a:extLst>
              <a:ext uri="{28A0092B-C50C-407E-A947-70E740481C1C}">
                <a14:useLocalDpi xmlns:a14="http://schemas.microsoft.com/office/drawing/2010/main" val="0"/>
              </a:ext>
            </a:extLst>
          </a:blip>
          <a:srcRect l="10526" t="17043" r="10526" b="13783"/>
          <a:stretch>
            <a:fillRect/>
          </a:stretch>
        </p:blipFill>
        <p:spPr bwMode="auto">
          <a:xfrm>
            <a:off x="1981200" y="4876800"/>
            <a:ext cx="1143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46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9562-73B0-4AB8-BC93-603C1BCE801D}"/>
              </a:ext>
            </a:extLst>
          </p:cNvPr>
          <p:cNvSpPr>
            <a:spLocks noGrp="1"/>
          </p:cNvSpPr>
          <p:nvPr>
            <p:ph type="title"/>
          </p:nvPr>
        </p:nvSpPr>
        <p:spPr/>
        <p:txBody>
          <a:bodyPr/>
          <a:lstStyle/>
          <a:p>
            <a:r>
              <a:rPr lang="en-US" sz="3600" dirty="0"/>
              <a:t>How to Obtain a Medical Retirement</a:t>
            </a:r>
          </a:p>
        </p:txBody>
      </p:sp>
      <p:sp>
        <p:nvSpPr>
          <p:cNvPr id="3" name="Content Placeholder 2">
            <a:extLst>
              <a:ext uri="{FF2B5EF4-FFF2-40B4-BE49-F238E27FC236}">
                <a16:creationId xmlns:a16="http://schemas.microsoft.com/office/drawing/2014/main" id="{05AD34CB-3E19-4CA9-AF2B-7FAE363913A1}"/>
              </a:ext>
            </a:extLst>
          </p:cNvPr>
          <p:cNvSpPr>
            <a:spLocks noGrp="1"/>
          </p:cNvSpPr>
          <p:nvPr>
            <p:ph idx="1"/>
          </p:nvPr>
        </p:nvSpPr>
        <p:spPr/>
        <p:txBody>
          <a:bodyPr>
            <a:normAutofit lnSpcReduction="10000"/>
          </a:bodyPr>
          <a:lstStyle/>
          <a:p>
            <a:pPr>
              <a:lnSpc>
                <a:spcPct val="80000"/>
              </a:lnSpc>
              <a:buFont typeface="Arial" charset="0"/>
              <a:buChar char="•"/>
              <a:defRPr/>
            </a:pPr>
            <a:r>
              <a:rPr lang="en-US" altLang="en-US" sz="3000" u="sng" dirty="0">
                <a:latin typeface="+mj-lt"/>
              </a:rPr>
              <a:t>In Service</a:t>
            </a:r>
            <a:r>
              <a:rPr lang="en-US" altLang="en-US" sz="3000" dirty="0">
                <a:latin typeface="+mj-lt"/>
              </a:rPr>
              <a:t>: </a:t>
            </a:r>
          </a:p>
          <a:p>
            <a:pPr lvl="1">
              <a:lnSpc>
                <a:spcPct val="80000"/>
              </a:lnSpc>
              <a:buFont typeface="Arial" charset="0"/>
              <a:buChar char="•"/>
              <a:defRPr/>
            </a:pPr>
            <a:r>
              <a:rPr lang="en-US" altLang="en-US" sz="2600" b="1" dirty="0">
                <a:latin typeface="+mj-lt"/>
              </a:rPr>
              <a:t>Integrated Disability Evaluation System (IDES)</a:t>
            </a:r>
            <a:r>
              <a:rPr lang="en-US" altLang="en-US" sz="2600" dirty="0">
                <a:latin typeface="+mj-lt"/>
              </a:rPr>
              <a:t>. </a:t>
            </a:r>
          </a:p>
          <a:p>
            <a:pPr marL="274637" lvl="1" indent="0">
              <a:lnSpc>
                <a:spcPct val="80000"/>
              </a:lnSpc>
              <a:buNone/>
              <a:defRPr/>
            </a:pPr>
            <a:endParaRPr lang="en-US" altLang="en-US" sz="2600" dirty="0">
              <a:latin typeface="+mj-lt"/>
            </a:endParaRPr>
          </a:p>
          <a:p>
            <a:pPr>
              <a:lnSpc>
                <a:spcPct val="80000"/>
              </a:lnSpc>
              <a:buFont typeface="Arial" charset="0"/>
              <a:buChar char="•"/>
              <a:defRPr/>
            </a:pPr>
            <a:r>
              <a:rPr lang="en-US" altLang="en-US" sz="3000" dirty="0">
                <a:latin typeface="+mj-lt"/>
              </a:rPr>
              <a:t>  </a:t>
            </a:r>
            <a:r>
              <a:rPr lang="en-US" altLang="en-US" sz="3000" u="sng" dirty="0">
                <a:latin typeface="+mj-lt"/>
              </a:rPr>
              <a:t>Post–Discharge</a:t>
            </a:r>
            <a:r>
              <a:rPr lang="en-US" altLang="en-US" sz="3000" dirty="0">
                <a:latin typeface="+mj-lt"/>
              </a:rPr>
              <a:t>: </a:t>
            </a:r>
          </a:p>
          <a:p>
            <a:pPr lvl="1">
              <a:lnSpc>
                <a:spcPct val="80000"/>
              </a:lnSpc>
              <a:buFont typeface="Arial" charset="0"/>
              <a:buChar char="•"/>
              <a:defRPr/>
            </a:pPr>
            <a:r>
              <a:rPr lang="en-US" altLang="en-US" sz="3000" b="1" dirty="0">
                <a:latin typeface="+mj-lt"/>
              </a:rPr>
              <a:t>Board for Correction of Military Records </a:t>
            </a:r>
            <a:r>
              <a:rPr lang="en-US" altLang="en-US" sz="3000" dirty="0">
                <a:latin typeface="+mj-lt"/>
              </a:rPr>
              <a:t>(BCMR).</a:t>
            </a:r>
          </a:p>
          <a:p>
            <a:pPr lvl="1">
              <a:lnSpc>
                <a:spcPct val="80000"/>
              </a:lnSpc>
              <a:buFont typeface="Arial" charset="0"/>
              <a:buChar char="•"/>
              <a:defRPr/>
            </a:pPr>
            <a:r>
              <a:rPr lang="en-US" altLang="en-US" sz="3000" b="1" dirty="0">
                <a:latin typeface="+mj-lt"/>
              </a:rPr>
              <a:t>Physical Disability Board of Review </a:t>
            </a:r>
            <a:r>
              <a:rPr lang="en-US" altLang="en-US" sz="3000" dirty="0">
                <a:latin typeface="+mj-lt"/>
              </a:rPr>
              <a:t>(PDBR), only where service member was medically-separated from the U.S. military between September 11, 2001 and December 31, 2009. </a:t>
            </a:r>
          </a:p>
          <a:p>
            <a:pPr lvl="1">
              <a:lnSpc>
                <a:spcPct val="80000"/>
              </a:lnSpc>
              <a:buFont typeface="Arial" charset="0"/>
              <a:buChar char="•"/>
              <a:defRPr/>
            </a:pPr>
            <a:r>
              <a:rPr lang="en-US" sz="3000" b="1" dirty="0">
                <a:latin typeface="+mj-lt"/>
              </a:rPr>
              <a:t>U.S. Court of Federal Claims or District Court</a:t>
            </a:r>
            <a:r>
              <a:rPr lang="en-US" sz="3000" dirty="0">
                <a:latin typeface="+mj-lt"/>
              </a:rPr>
              <a:t>.</a:t>
            </a:r>
            <a:endParaRPr lang="en-US" sz="1000" dirty="0">
              <a:latin typeface="+mj-lt"/>
            </a:endParaRPr>
          </a:p>
          <a:p>
            <a:endParaRPr lang="en-US" dirty="0"/>
          </a:p>
        </p:txBody>
      </p:sp>
      <p:sp>
        <p:nvSpPr>
          <p:cNvPr id="4" name="Slide Number Placeholder 3">
            <a:extLst>
              <a:ext uri="{FF2B5EF4-FFF2-40B4-BE49-F238E27FC236}">
                <a16:creationId xmlns:a16="http://schemas.microsoft.com/office/drawing/2014/main" id="{ADEDCCF5-CF41-49CA-BB42-B192503D3813}"/>
              </a:ext>
            </a:extLst>
          </p:cNvPr>
          <p:cNvSpPr>
            <a:spLocks noGrp="1"/>
          </p:cNvSpPr>
          <p:nvPr>
            <p:ph type="sldNum" sz="quarter" idx="12"/>
          </p:nvPr>
        </p:nvSpPr>
        <p:spPr/>
        <p:txBody>
          <a:bodyPr/>
          <a:lstStyle/>
          <a:p>
            <a:fld id="{A28FA1F6-F0BA-46AD-A9EE-C1DFC3AC1897}" type="slidenum">
              <a:rPr lang="en-US" smtClean="0"/>
              <a:pPr/>
              <a:t>12</a:t>
            </a:fld>
            <a:endParaRPr lang="en-US" dirty="0"/>
          </a:p>
        </p:txBody>
      </p:sp>
      <p:sp>
        <p:nvSpPr>
          <p:cNvPr id="5" name="Footer Placeholder 4">
            <a:extLst>
              <a:ext uri="{FF2B5EF4-FFF2-40B4-BE49-F238E27FC236}">
                <a16:creationId xmlns:a16="http://schemas.microsoft.com/office/drawing/2014/main" id="{9795CC46-2F50-42F8-8222-F34A88F36401}"/>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328318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528957" cy="1135632"/>
          </a:xfrm>
        </p:spPr>
        <p:txBody>
          <a:bodyPr/>
          <a:lstStyle/>
          <a:p>
            <a:r>
              <a:rPr lang="en-US" sz="3200" dirty="0">
                <a:cs typeface="Arial" panose="020B0604020202020204" pitchFamily="34" charset="0"/>
              </a:rPr>
              <a:t>IDES</a:t>
            </a:r>
          </a:p>
        </p:txBody>
      </p:sp>
      <p:sp>
        <p:nvSpPr>
          <p:cNvPr id="3" name="Content Placeholder 2"/>
          <p:cNvSpPr>
            <a:spLocks noGrp="1"/>
          </p:cNvSpPr>
          <p:nvPr>
            <p:ph idx="1"/>
          </p:nvPr>
        </p:nvSpPr>
        <p:spPr>
          <a:xfrm>
            <a:off x="762000" y="1371600"/>
            <a:ext cx="8001000" cy="4800600"/>
          </a:xfrm>
        </p:spPr>
        <p:txBody>
          <a:bodyPr>
            <a:normAutofit lnSpcReduction="10000"/>
          </a:bodyPr>
          <a:lstStyle/>
          <a:p>
            <a:pPr marL="182563" lvl="0" indent="-182563" algn="just" eaLnBrk="0" fontAlgn="base" hangingPunct="0">
              <a:spcAft>
                <a:spcPct val="0"/>
              </a:spcAft>
              <a:buClr>
                <a:srgbClr val="93A299"/>
              </a:buClr>
              <a:buSzPct val="85000"/>
            </a:pPr>
            <a:r>
              <a:rPr lang="en-US" sz="2000" dirty="0">
                <a:solidFill>
                  <a:srgbClr val="292934"/>
                </a:solidFill>
                <a:latin typeface="+mj-lt"/>
              </a:rPr>
              <a:t>The </a:t>
            </a:r>
            <a:r>
              <a:rPr lang="en-US" sz="2000" b="1" dirty="0">
                <a:solidFill>
                  <a:srgbClr val="292934"/>
                </a:solidFill>
                <a:latin typeface="+mj-lt"/>
              </a:rPr>
              <a:t>Integrated Disability Evaluation System (IDES) </a:t>
            </a:r>
            <a:r>
              <a:rPr lang="en-US" sz="2000" dirty="0">
                <a:solidFill>
                  <a:srgbClr val="292934"/>
                </a:solidFill>
                <a:latin typeface="+mj-lt"/>
              </a:rPr>
              <a:t>is the joint DoD-VA process by which DoD determines whether Wounded, Ill, or Injured (WII) service members are fit for continued military service. </a:t>
            </a:r>
          </a:p>
          <a:p>
            <a:pPr marL="182563" lvl="0" indent="-182563" algn="just" eaLnBrk="0" fontAlgn="base" hangingPunct="0">
              <a:spcAft>
                <a:spcPct val="0"/>
              </a:spcAft>
              <a:buClr>
                <a:srgbClr val="93A299"/>
              </a:buClr>
              <a:buSzPct val="85000"/>
            </a:pPr>
            <a:endParaRPr lang="en-US" sz="2000" dirty="0">
              <a:solidFill>
                <a:srgbClr val="292934"/>
              </a:solidFill>
              <a:latin typeface="+mj-lt"/>
            </a:endParaRPr>
          </a:p>
          <a:p>
            <a:pPr marL="182563" lvl="0" indent="-182563" algn="just" eaLnBrk="0" fontAlgn="base" hangingPunct="0">
              <a:spcAft>
                <a:spcPct val="0"/>
              </a:spcAft>
              <a:buClr>
                <a:srgbClr val="93A299"/>
              </a:buClr>
              <a:buSzPct val="85000"/>
            </a:pPr>
            <a:r>
              <a:rPr lang="en-US" sz="2000" b="1" u="sng" dirty="0">
                <a:solidFill>
                  <a:srgbClr val="292934"/>
                </a:solidFill>
                <a:latin typeface="+mj-lt"/>
              </a:rPr>
              <a:t>IDES Includes</a:t>
            </a:r>
            <a:r>
              <a:rPr lang="en-US" sz="2000" dirty="0">
                <a:solidFill>
                  <a:srgbClr val="292934"/>
                </a:solidFill>
                <a:latin typeface="+mj-lt"/>
              </a:rPr>
              <a:t>: </a:t>
            </a:r>
          </a:p>
          <a:p>
            <a:pPr marL="457200" lvl="1" indent="-182563" algn="just" eaLnBrk="0" fontAlgn="base" hangingPunct="0">
              <a:spcAft>
                <a:spcPct val="0"/>
              </a:spcAft>
              <a:buClr>
                <a:srgbClr val="93A299"/>
              </a:buClr>
              <a:buSzPct val="85000"/>
            </a:pPr>
            <a:r>
              <a:rPr lang="en-US" sz="1600" i="1" dirty="0">
                <a:solidFill>
                  <a:srgbClr val="292934"/>
                </a:solidFill>
                <a:latin typeface="+mj-lt"/>
              </a:rPr>
              <a:t>VA examinations</a:t>
            </a:r>
            <a:r>
              <a:rPr lang="en-US" sz="1600" dirty="0">
                <a:solidFill>
                  <a:srgbClr val="292934"/>
                </a:solidFill>
                <a:latin typeface="+mj-lt"/>
              </a:rPr>
              <a:t>: for all referred and claimed conditions.</a:t>
            </a:r>
          </a:p>
          <a:p>
            <a:pPr marL="274637" lvl="1" indent="0" algn="just" eaLnBrk="0" fontAlgn="base" hangingPunct="0">
              <a:spcAft>
                <a:spcPct val="0"/>
              </a:spcAft>
              <a:buClr>
                <a:srgbClr val="93A299"/>
              </a:buClr>
              <a:buSzPct val="85000"/>
              <a:buNone/>
            </a:pPr>
            <a:endParaRPr lang="en-US" sz="1600" dirty="0">
              <a:solidFill>
                <a:srgbClr val="292934"/>
              </a:solidFill>
              <a:latin typeface="+mj-lt"/>
            </a:endParaRPr>
          </a:p>
          <a:p>
            <a:pPr marL="457200" lvl="1" indent="-182563" algn="just" eaLnBrk="0" fontAlgn="base" hangingPunct="0">
              <a:spcAft>
                <a:spcPct val="0"/>
              </a:spcAft>
              <a:buClr>
                <a:srgbClr val="93A299"/>
              </a:buClr>
              <a:buSzPct val="85000"/>
            </a:pPr>
            <a:r>
              <a:rPr lang="en-US" sz="1600" i="1" dirty="0">
                <a:solidFill>
                  <a:srgbClr val="292934"/>
                </a:solidFill>
                <a:latin typeface="+mj-lt"/>
              </a:rPr>
              <a:t>A Medical Evaluation Board (MEB)</a:t>
            </a:r>
            <a:r>
              <a:rPr lang="en-US" sz="1600" dirty="0">
                <a:solidFill>
                  <a:srgbClr val="292934"/>
                </a:solidFill>
                <a:latin typeface="+mj-lt"/>
              </a:rPr>
              <a:t>: DoD medical professionals who document a service member’s medical status and evaluate whether a Service member’s conditions meet/fail the Service branch’s retention standards. </a:t>
            </a:r>
          </a:p>
          <a:p>
            <a:pPr marL="457200" lvl="1" indent="-182563" algn="just" eaLnBrk="0" fontAlgn="base" hangingPunct="0">
              <a:spcAft>
                <a:spcPct val="0"/>
              </a:spcAft>
              <a:buClr>
                <a:srgbClr val="93A299"/>
              </a:buClr>
              <a:buSzPct val="85000"/>
            </a:pPr>
            <a:endParaRPr lang="en-US" sz="1600" dirty="0">
              <a:solidFill>
                <a:srgbClr val="292934"/>
              </a:solidFill>
              <a:latin typeface="+mj-lt"/>
            </a:endParaRPr>
          </a:p>
          <a:p>
            <a:pPr marL="457200" lvl="1" indent="-182563" algn="just" eaLnBrk="0" fontAlgn="base" hangingPunct="0">
              <a:spcAft>
                <a:spcPct val="0"/>
              </a:spcAft>
              <a:buClr>
                <a:srgbClr val="93A299"/>
              </a:buClr>
              <a:buSzPct val="85000"/>
            </a:pPr>
            <a:r>
              <a:rPr lang="en-US" sz="1600" i="1" dirty="0">
                <a:solidFill>
                  <a:srgbClr val="292934"/>
                </a:solidFill>
                <a:latin typeface="+mj-lt"/>
              </a:rPr>
              <a:t>A Physical Evaluation Board</a:t>
            </a:r>
            <a:r>
              <a:rPr lang="en-US" sz="1600" dirty="0">
                <a:solidFill>
                  <a:srgbClr val="292934"/>
                </a:solidFill>
                <a:latin typeface="+mj-lt"/>
              </a:rPr>
              <a:t>: DoD board comprised of officers and physicians who determine whether a service member is FIT/UNFIT for duty. </a:t>
            </a:r>
          </a:p>
          <a:p>
            <a:pPr marL="274637" lvl="1" indent="0" algn="just" eaLnBrk="0" fontAlgn="base" hangingPunct="0">
              <a:spcAft>
                <a:spcPct val="0"/>
              </a:spcAft>
              <a:buClr>
                <a:srgbClr val="93A299"/>
              </a:buClr>
              <a:buSzPct val="85000"/>
              <a:buNone/>
            </a:pPr>
            <a:r>
              <a:rPr lang="en-US" sz="1600" dirty="0">
                <a:solidFill>
                  <a:srgbClr val="292934"/>
                </a:solidFill>
                <a:latin typeface="+mj-lt"/>
              </a:rPr>
              <a:t> </a:t>
            </a:r>
          </a:p>
          <a:p>
            <a:pPr marL="457200" lvl="1" indent="-182563" algn="just" eaLnBrk="0" fontAlgn="base" hangingPunct="0">
              <a:spcAft>
                <a:spcPct val="0"/>
              </a:spcAft>
              <a:buClr>
                <a:srgbClr val="93A299"/>
              </a:buClr>
              <a:buSzPct val="85000"/>
            </a:pPr>
            <a:r>
              <a:rPr lang="en-US" sz="1600" i="1" dirty="0">
                <a:solidFill>
                  <a:srgbClr val="292934"/>
                </a:solidFill>
                <a:latin typeface="+mj-lt"/>
              </a:rPr>
              <a:t>Ratings</a:t>
            </a:r>
            <a:r>
              <a:rPr lang="en-US" sz="1600" dirty="0">
                <a:solidFill>
                  <a:srgbClr val="292934"/>
                </a:solidFill>
                <a:latin typeface="+mj-lt"/>
              </a:rPr>
              <a:t>: If a service member is found unfit for any condition, he or she will receive VA ratings for ALL claimed conditions.  The DoD will adopt the VA rating for all unfitting conditions. </a:t>
            </a:r>
            <a:endParaRPr lang="en-US" dirty="0">
              <a:solidFill>
                <a:srgbClr val="292934"/>
              </a:solidFill>
              <a:latin typeface="+mj-lt"/>
            </a:endParaRPr>
          </a:p>
          <a:p>
            <a:endParaRPr lang="en-US" sz="2000" dirty="0">
              <a:latin typeface="+mj-lt"/>
            </a:endParaRPr>
          </a:p>
        </p:txBody>
      </p:sp>
      <p:sp>
        <p:nvSpPr>
          <p:cNvPr id="4" name="Slide Number Placeholder 3"/>
          <p:cNvSpPr>
            <a:spLocks noGrp="1"/>
          </p:cNvSpPr>
          <p:nvPr>
            <p:ph type="sldNum" sz="quarter" idx="12"/>
          </p:nvPr>
        </p:nvSpPr>
        <p:spPr/>
        <p:txBody>
          <a:bodyPr/>
          <a:lstStyle/>
          <a:p>
            <a:fld id="{A28FA1F6-F0BA-46AD-A9EE-C1DFC3AC1897}" type="slidenum">
              <a:rPr lang="en-US" smtClean="0"/>
              <a:pPr/>
              <a:t>13</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277882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5E22-D55D-42DC-A8FC-9938E476C694}"/>
              </a:ext>
            </a:extLst>
          </p:cNvPr>
          <p:cNvSpPr>
            <a:spLocks noGrp="1"/>
          </p:cNvSpPr>
          <p:nvPr>
            <p:ph type="title"/>
          </p:nvPr>
        </p:nvSpPr>
        <p:spPr/>
        <p:txBody>
          <a:bodyPr/>
          <a:lstStyle/>
          <a:p>
            <a:r>
              <a:rPr lang="en-US" sz="2900" dirty="0">
                <a:solidFill>
                  <a:srgbClr val="D2533C"/>
                </a:solidFill>
              </a:rPr>
              <a:t>Criteria for Determining Fitness/Unfitness </a:t>
            </a:r>
            <a:br>
              <a:rPr lang="en-US" sz="2900" dirty="0">
                <a:solidFill>
                  <a:srgbClr val="D2533C"/>
                </a:solidFill>
              </a:rPr>
            </a:br>
            <a:r>
              <a:rPr lang="en-US" sz="2900" dirty="0">
                <a:solidFill>
                  <a:srgbClr val="D2533C"/>
                </a:solidFill>
              </a:rPr>
              <a:t>for Military Service</a:t>
            </a:r>
            <a:endParaRPr lang="en-US" dirty="0"/>
          </a:p>
        </p:txBody>
      </p:sp>
      <p:sp>
        <p:nvSpPr>
          <p:cNvPr id="3" name="Content Placeholder 2">
            <a:extLst>
              <a:ext uri="{FF2B5EF4-FFF2-40B4-BE49-F238E27FC236}">
                <a16:creationId xmlns:a16="http://schemas.microsoft.com/office/drawing/2014/main" id="{B1B5A543-A5B8-4FBA-9739-8C17324C9E22}"/>
              </a:ext>
            </a:extLst>
          </p:cNvPr>
          <p:cNvSpPr>
            <a:spLocks noGrp="1"/>
          </p:cNvSpPr>
          <p:nvPr>
            <p:ph idx="1"/>
          </p:nvPr>
        </p:nvSpPr>
        <p:spPr/>
        <p:txBody>
          <a:bodyPr/>
          <a:lstStyle/>
          <a:p>
            <a:pPr marL="182563" lvl="0" indent="-182563" eaLnBrk="0" fontAlgn="base" hangingPunct="0">
              <a:spcAft>
                <a:spcPct val="0"/>
              </a:spcAft>
              <a:buClr>
                <a:srgbClr val="93A299"/>
              </a:buClr>
              <a:buSzPct val="85000"/>
              <a:buFont typeface="Arial" charset="0"/>
              <a:buChar char="•"/>
              <a:defRPr/>
            </a:pPr>
            <a:r>
              <a:rPr lang="en-US" sz="2600" dirty="0">
                <a:solidFill>
                  <a:srgbClr val="292934"/>
                </a:solidFill>
                <a:latin typeface="+mj-lt"/>
              </a:rPr>
              <a:t>Unable to perform the duties of his or her office, grade, rank, or rating.  </a:t>
            </a:r>
          </a:p>
          <a:p>
            <a:pPr marL="182563" lvl="0" indent="-182563" eaLnBrk="0" fontAlgn="base" hangingPunct="0">
              <a:spcAft>
                <a:spcPct val="0"/>
              </a:spcAft>
              <a:buClr>
                <a:srgbClr val="93A299"/>
              </a:buClr>
              <a:buSzPct val="85000"/>
              <a:buFont typeface="Arial" charset="0"/>
              <a:buChar char="•"/>
              <a:defRPr/>
            </a:pPr>
            <a:endParaRPr lang="en-US" sz="2600" dirty="0">
              <a:solidFill>
                <a:srgbClr val="292934"/>
              </a:solidFill>
              <a:latin typeface="+mj-lt"/>
            </a:endParaRPr>
          </a:p>
          <a:p>
            <a:pPr marL="182563" lvl="0" indent="-182563" eaLnBrk="0" fontAlgn="base" hangingPunct="0">
              <a:spcAft>
                <a:spcPct val="0"/>
              </a:spcAft>
              <a:buClr>
                <a:srgbClr val="93A299"/>
              </a:buClr>
              <a:buSzPct val="85000"/>
              <a:buFont typeface="Arial" charset="0"/>
              <a:buChar char="•"/>
              <a:defRPr/>
            </a:pPr>
            <a:r>
              <a:rPr lang="en-US" sz="2600" dirty="0">
                <a:solidFill>
                  <a:srgbClr val="292934"/>
                </a:solidFill>
                <a:latin typeface="+mj-lt"/>
              </a:rPr>
              <a:t>The medical condition imposes unreasonable requirements on the military to maintain or protect the service member.  </a:t>
            </a:r>
          </a:p>
          <a:p>
            <a:pPr marL="182563" lvl="0" indent="-182563" eaLnBrk="0" fontAlgn="base" hangingPunct="0">
              <a:spcAft>
                <a:spcPct val="0"/>
              </a:spcAft>
              <a:buClr>
                <a:srgbClr val="93A299"/>
              </a:buClr>
              <a:buSzPct val="85000"/>
              <a:buFont typeface="Arial" charset="0"/>
              <a:buChar char="•"/>
              <a:defRPr/>
            </a:pPr>
            <a:endParaRPr lang="en-US" sz="2600" dirty="0">
              <a:solidFill>
                <a:srgbClr val="292934"/>
              </a:solidFill>
              <a:latin typeface="+mj-lt"/>
            </a:endParaRPr>
          </a:p>
          <a:p>
            <a:pPr marL="182563" lvl="0" indent="-182563" eaLnBrk="0" fontAlgn="base" hangingPunct="0">
              <a:spcAft>
                <a:spcPct val="0"/>
              </a:spcAft>
              <a:buClr>
                <a:srgbClr val="93A299"/>
              </a:buClr>
              <a:buSzPct val="85000"/>
              <a:buFont typeface="Arial" charset="0"/>
              <a:buChar char="•"/>
              <a:defRPr/>
            </a:pPr>
            <a:r>
              <a:rPr lang="en-US" sz="2600" dirty="0">
                <a:solidFill>
                  <a:srgbClr val="292934"/>
                </a:solidFill>
                <a:latin typeface="+mj-lt"/>
              </a:rPr>
              <a:t>A service member can be considered unfit due to the overall effect of two or more impairments (Combined Effect).  </a:t>
            </a:r>
          </a:p>
          <a:p>
            <a:pPr marL="114300" indent="0">
              <a:buNone/>
            </a:pPr>
            <a:endParaRPr lang="en-US" dirty="0"/>
          </a:p>
        </p:txBody>
      </p:sp>
      <p:sp>
        <p:nvSpPr>
          <p:cNvPr id="4" name="Slide Number Placeholder 3">
            <a:extLst>
              <a:ext uri="{FF2B5EF4-FFF2-40B4-BE49-F238E27FC236}">
                <a16:creationId xmlns:a16="http://schemas.microsoft.com/office/drawing/2014/main" id="{307FE73C-EB8C-4BBC-A187-E0293F2E46CD}"/>
              </a:ext>
            </a:extLst>
          </p:cNvPr>
          <p:cNvSpPr>
            <a:spLocks noGrp="1"/>
          </p:cNvSpPr>
          <p:nvPr>
            <p:ph type="sldNum" sz="quarter" idx="12"/>
          </p:nvPr>
        </p:nvSpPr>
        <p:spPr/>
        <p:txBody>
          <a:bodyPr/>
          <a:lstStyle/>
          <a:p>
            <a:fld id="{A28FA1F6-F0BA-46AD-A9EE-C1DFC3AC1897}" type="slidenum">
              <a:rPr lang="en-US" smtClean="0"/>
              <a:pPr/>
              <a:t>14</a:t>
            </a:fld>
            <a:endParaRPr lang="en-US" dirty="0"/>
          </a:p>
        </p:txBody>
      </p:sp>
      <p:sp>
        <p:nvSpPr>
          <p:cNvPr id="5" name="Footer Placeholder 4">
            <a:extLst>
              <a:ext uri="{FF2B5EF4-FFF2-40B4-BE49-F238E27FC236}">
                <a16:creationId xmlns:a16="http://schemas.microsoft.com/office/drawing/2014/main" id="{0D7C8E4B-0EAF-4950-93A6-8C5D361331D8}"/>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25082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42076"/>
            <a:ext cx="8534400" cy="1135632"/>
          </a:xfrm>
        </p:spPr>
        <p:txBody>
          <a:bodyPr/>
          <a:lstStyle/>
          <a:p>
            <a:r>
              <a:rPr lang="en-US" sz="3200" dirty="0"/>
              <a:t>What Makes a Condition “Unfitting”</a:t>
            </a:r>
            <a:endParaRPr lang="en-US" sz="3200" dirty="0">
              <a:cs typeface="Arial" panose="020B0604020202020204" pitchFamily="34" charset="0"/>
            </a:endParaRPr>
          </a:p>
        </p:txBody>
      </p:sp>
      <p:sp>
        <p:nvSpPr>
          <p:cNvPr id="3" name="Content Placeholder 2"/>
          <p:cNvSpPr>
            <a:spLocks noGrp="1"/>
          </p:cNvSpPr>
          <p:nvPr>
            <p:ph idx="1"/>
          </p:nvPr>
        </p:nvSpPr>
        <p:spPr>
          <a:xfrm>
            <a:off x="762000" y="1524000"/>
            <a:ext cx="8229600" cy="4495800"/>
          </a:xfrm>
        </p:spPr>
        <p:txBody>
          <a:bodyPr>
            <a:normAutofit fontScale="25000" lnSpcReduction="20000"/>
          </a:bodyPr>
          <a:lstStyle/>
          <a:p>
            <a:pPr lvl="1">
              <a:defRPr/>
            </a:pPr>
            <a:r>
              <a:rPr lang="en-US" sz="10400" b="1" dirty="0">
                <a:latin typeface="+mj-lt"/>
              </a:rPr>
              <a:t>A Condition is Unfitting: </a:t>
            </a:r>
          </a:p>
          <a:p>
            <a:pPr lvl="2">
              <a:defRPr/>
            </a:pPr>
            <a:r>
              <a:rPr lang="en-US" sz="10400" dirty="0">
                <a:latin typeface="+mj-lt"/>
              </a:rPr>
              <a:t>Prevents a SM from performing the requirements of his MOS, his basic soldiering duties, and/or alternative APFT. </a:t>
            </a:r>
          </a:p>
          <a:p>
            <a:pPr lvl="2">
              <a:defRPr/>
            </a:pPr>
            <a:r>
              <a:rPr lang="en-US" sz="10400" dirty="0">
                <a:latin typeface="+mj-lt"/>
              </a:rPr>
              <a:t>Places an unreasonable burden/risk on the Army and/or the SM.  </a:t>
            </a:r>
          </a:p>
          <a:p>
            <a:pPr lvl="2">
              <a:defRPr/>
            </a:pPr>
            <a:endParaRPr lang="en-US" sz="10400" dirty="0">
              <a:latin typeface="+mj-lt"/>
            </a:endParaRPr>
          </a:p>
          <a:p>
            <a:pPr lvl="1">
              <a:defRPr/>
            </a:pPr>
            <a:r>
              <a:rPr lang="en-US" sz="10400" b="1" dirty="0">
                <a:latin typeface="+mj-lt"/>
              </a:rPr>
              <a:t>Proving a Condition is Unfitting</a:t>
            </a:r>
            <a:r>
              <a:rPr lang="en-US" sz="10400" dirty="0">
                <a:latin typeface="+mj-lt"/>
              </a:rPr>
              <a:t>:</a:t>
            </a:r>
          </a:p>
          <a:p>
            <a:pPr lvl="2">
              <a:defRPr/>
            </a:pPr>
            <a:r>
              <a:rPr lang="en-US" sz="10400" dirty="0">
                <a:latin typeface="+mj-lt"/>
              </a:rPr>
              <a:t>Profile</a:t>
            </a:r>
          </a:p>
          <a:p>
            <a:pPr lvl="2">
              <a:defRPr/>
            </a:pPr>
            <a:r>
              <a:rPr lang="en-US" sz="10400" dirty="0">
                <a:latin typeface="+mj-lt"/>
              </a:rPr>
              <a:t>Medical notes</a:t>
            </a:r>
          </a:p>
          <a:p>
            <a:pPr lvl="2">
              <a:defRPr/>
            </a:pPr>
            <a:r>
              <a:rPr lang="en-US" sz="10400" dirty="0">
                <a:latin typeface="+mj-lt"/>
              </a:rPr>
              <a:t>Commander’s statement</a:t>
            </a:r>
          </a:p>
          <a:p>
            <a:pPr lvl="2">
              <a:defRPr/>
            </a:pPr>
            <a:r>
              <a:rPr lang="en-US" sz="10400" dirty="0">
                <a:latin typeface="+mj-lt"/>
              </a:rPr>
              <a:t>Buddy statements</a:t>
            </a:r>
          </a:p>
          <a:p>
            <a:pPr marL="114300" indent="0">
              <a:buNone/>
            </a:pPr>
            <a:endParaRPr lang="en-US" sz="2000" dirty="0">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A28FA1F6-F0BA-46AD-A9EE-C1DFC3AC1897}" type="slidenum">
              <a:rPr lang="en-US" smtClean="0"/>
              <a:pPr/>
              <a:t>15</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165178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8293"/>
            <a:ext cx="8452757" cy="1135632"/>
          </a:xfrm>
        </p:spPr>
        <p:txBody>
          <a:bodyPr/>
          <a:lstStyle/>
          <a:p>
            <a:r>
              <a:rPr lang="en-US" sz="3200" dirty="0"/>
              <a:t>Medical Retirement vs. Separation</a:t>
            </a:r>
            <a:endParaRPr lang="en-US" sz="32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A28FA1F6-F0BA-46AD-A9EE-C1DFC3AC1897}" type="slidenum">
              <a:rPr lang="en-US" smtClean="0"/>
              <a:pPr/>
              <a:t>16</a:t>
            </a:fld>
            <a:endParaRPr lang="en-US" dirty="0"/>
          </a:p>
        </p:txBody>
      </p:sp>
      <p:graphicFrame>
        <p:nvGraphicFramePr>
          <p:cNvPr id="7" name="Content Placeholder 6">
            <a:extLst>
              <a:ext uri="{FF2B5EF4-FFF2-40B4-BE49-F238E27FC236}">
                <a16:creationId xmlns:a16="http://schemas.microsoft.com/office/drawing/2014/main" id="{72AB9E9F-6EE0-4309-8EE4-9453B5514E9D}"/>
              </a:ext>
            </a:extLst>
          </p:cNvPr>
          <p:cNvGraphicFramePr>
            <a:graphicFrameLocks noGrp="1"/>
          </p:cNvGraphicFramePr>
          <p:nvPr>
            <p:ph idx="1"/>
            <p:extLst>
              <p:ext uri="{D42A27DB-BD31-4B8C-83A1-F6EECF244321}">
                <p14:modId xmlns:p14="http://schemas.microsoft.com/office/powerpoint/2010/main" val="1756482580"/>
              </p:ext>
            </p:extLst>
          </p:nvPr>
        </p:nvGraphicFramePr>
        <p:xfrm>
          <a:off x="762000" y="1143000"/>
          <a:ext cx="82677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13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997852"/>
            <a:ext cx="7620000" cy="3726548"/>
          </a:xfrm>
        </p:spPr>
        <p:txBody>
          <a:bodyPr/>
          <a:lstStyle/>
          <a:p>
            <a:pPr marL="114300" algn="ctr"/>
            <a:br>
              <a:rPr lang="en-US" sz="3200" b="1" dirty="0"/>
            </a:br>
            <a:br>
              <a:rPr lang="en-US" sz="3200" b="1" dirty="0"/>
            </a:br>
            <a:br>
              <a:rPr lang="en-US" sz="3200" b="1" dirty="0"/>
            </a:br>
            <a:br>
              <a:rPr lang="en-US" sz="3200" b="1" dirty="0"/>
            </a:br>
            <a:br>
              <a:rPr lang="en-US" sz="3200" b="1" dirty="0"/>
            </a:br>
            <a:br>
              <a:rPr lang="en-US" sz="3200" b="1" dirty="0"/>
            </a:br>
            <a:r>
              <a:rPr lang="en-US" sz="3200" b="1" dirty="0"/>
              <a:t>IDES Quick Tips </a:t>
            </a:r>
            <a:br>
              <a:rPr lang="en-US" altLang="en-US" sz="3200" dirty="0"/>
            </a:br>
            <a:r>
              <a:rPr lang="en-US" altLang="en-US" sz="3200" dirty="0"/>
              <a:t>	</a:t>
            </a:r>
            <a:br>
              <a:rPr lang="en-US" altLang="en-US" sz="3200" dirty="0">
                <a:solidFill>
                  <a:srgbClr val="000000"/>
                </a:solidFill>
              </a:rPr>
            </a:br>
            <a:br>
              <a:rPr lang="en-US" sz="3200" dirty="0">
                <a:solidFill>
                  <a:srgbClr val="FF0000"/>
                </a:solidFill>
              </a:rPr>
            </a:br>
            <a:br>
              <a:rPr lang="en-US" sz="3200" dirty="0">
                <a:solidFill>
                  <a:srgbClr val="FF0000"/>
                </a:solidFill>
              </a:rPr>
            </a:br>
            <a:endParaRPr lang="en-US" sz="3200"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17</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sp>
        <p:nvSpPr>
          <p:cNvPr id="7" name="AutoShape 2" descr="Image result for us special operations comm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us special operations comma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533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E6A8-80FC-4235-B608-81D52FF56143}"/>
              </a:ext>
            </a:extLst>
          </p:cNvPr>
          <p:cNvSpPr>
            <a:spLocks noGrp="1"/>
          </p:cNvSpPr>
          <p:nvPr>
            <p:ph type="title"/>
          </p:nvPr>
        </p:nvSpPr>
        <p:spPr/>
        <p:txBody>
          <a:bodyPr/>
          <a:lstStyle/>
          <a:p>
            <a:r>
              <a:rPr lang="en-US" sz="4000" dirty="0"/>
              <a:t>My IDES hasn’t started yet </a:t>
            </a:r>
            <a:r>
              <a:rPr lang="en-US" dirty="0"/>
              <a:t>… </a:t>
            </a:r>
          </a:p>
        </p:txBody>
      </p:sp>
      <p:sp>
        <p:nvSpPr>
          <p:cNvPr id="3" name="Content Placeholder 2">
            <a:extLst>
              <a:ext uri="{FF2B5EF4-FFF2-40B4-BE49-F238E27FC236}">
                <a16:creationId xmlns:a16="http://schemas.microsoft.com/office/drawing/2014/main" id="{A1A8BA1B-6EAD-4EC6-8388-2201EBFD0B53}"/>
              </a:ext>
            </a:extLst>
          </p:cNvPr>
          <p:cNvSpPr>
            <a:spLocks noGrp="1"/>
          </p:cNvSpPr>
          <p:nvPr>
            <p:ph idx="1"/>
          </p:nvPr>
        </p:nvSpPr>
        <p:spPr/>
        <p:txBody>
          <a:bodyPr/>
          <a:lstStyle/>
          <a:p>
            <a:pPr marL="114300" indent="0">
              <a:buNone/>
            </a:pPr>
            <a:r>
              <a:rPr lang="en-US" sz="3600" b="1" dirty="0">
                <a:latin typeface="+mj-lt"/>
              </a:rPr>
              <a:t>Define Desired Outcome: </a:t>
            </a:r>
            <a:r>
              <a:rPr lang="en-US" sz="3600" dirty="0">
                <a:latin typeface="+mj-lt"/>
              </a:rPr>
              <a:t>You can’t support FITNESS &amp; UNFITNESS at the same time.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08E6EBA-4B29-4FAE-A79A-95A6C93533CA}"/>
              </a:ext>
            </a:extLst>
          </p:cNvPr>
          <p:cNvSpPr>
            <a:spLocks noGrp="1"/>
          </p:cNvSpPr>
          <p:nvPr>
            <p:ph type="sldNum" sz="quarter" idx="12"/>
          </p:nvPr>
        </p:nvSpPr>
        <p:spPr/>
        <p:txBody>
          <a:bodyPr/>
          <a:lstStyle/>
          <a:p>
            <a:fld id="{A28FA1F6-F0BA-46AD-A9EE-C1DFC3AC1897}" type="slidenum">
              <a:rPr lang="en-US" smtClean="0"/>
              <a:pPr/>
              <a:t>18</a:t>
            </a:fld>
            <a:endParaRPr lang="en-US" dirty="0"/>
          </a:p>
        </p:txBody>
      </p:sp>
      <p:sp>
        <p:nvSpPr>
          <p:cNvPr id="5" name="Footer Placeholder 4">
            <a:extLst>
              <a:ext uri="{FF2B5EF4-FFF2-40B4-BE49-F238E27FC236}">
                <a16:creationId xmlns:a16="http://schemas.microsoft.com/office/drawing/2014/main" id="{4B3F0E8B-24F8-4A33-82D9-8F15EA0B382F}"/>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2" descr="Image result for cross roads clipart">
            <a:extLst>
              <a:ext uri="{FF2B5EF4-FFF2-40B4-BE49-F238E27FC236}">
                <a16:creationId xmlns:a16="http://schemas.microsoft.com/office/drawing/2014/main" id="{A6048C2B-5914-4779-93B9-6DE54DC2BC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2321" y="3581400"/>
            <a:ext cx="1982478" cy="1138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oldier clipart">
            <a:extLst>
              <a:ext uri="{FF2B5EF4-FFF2-40B4-BE49-F238E27FC236}">
                <a16:creationId xmlns:a16="http://schemas.microsoft.com/office/drawing/2014/main" id="{1A455BB9-D841-415B-A215-B6DCF8D509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9297">
            <a:off x="5143768" y="4387218"/>
            <a:ext cx="1097497" cy="103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2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AB38-03D5-481B-A444-DE2BB6660ECD}"/>
              </a:ext>
            </a:extLst>
          </p:cNvPr>
          <p:cNvSpPr>
            <a:spLocks noGrp="1"/>
          </p:cNvSpPr>
          <p:nvPr>
            <p:ph type="title"/>
          </p:nvPr>
        </p:nvSpPr>
        <p:spPr/>
        <p:txBody>
          <a:bodyPr/>
          <a:lstStyle/>
          <a:p>
            <a:r>
              <a:rPr lang="en-US" sz="4000" dirty="0">
                <a:solidFill>
                  <a:srgbClr val="80161A"/>
                </a:solidFill>
              </a:rPr>
              <a:t>My IDES hasn’t started yet </a:t>
            </a:r>
            <a:r>
              <a:rPr lang="en-US" dirty="0">
                <a:solidFill>
                  <a:srgbClr val="80161A"/>
                </a:solidFill>
              </a:rPr>
              <a:t>… </a:t>
            </a:r>
            <a:endParaRPr lang="en-US" dirty="0"/>
          </a:p>
        </p:txBody>
      </p:sp>
      <p:sp>
        <p:nvSpPr>
          <p:cNvPr id="3" name="Content Placeholder 2">
            <a:extLst>
              <a:ext uri="{FF2B5EF4-FFF2-40B4-BE49-F238E27FC236}">
                <a16:creationId xmlns:a16="http://schemas.microsoft.com/office/drawing/2014/main" id="{08853644-C56E-4534-B66C-F503CEF40A4B}"/>
              </a:ext>
            </a:extLst>
          </p:cNvPr>
          <p:cNvSpPr>
            <a:spLocks noGrp="1"/>
          </p:cNvSpPr>
          <p:nvPr>
            <p:ph idx="1"/>
          </p:nvPr>
        </p:nvSpPr>
        <p:spPr>
          <a:xfrm>
            <a:off x="829784" y="1090807"/>
            <a:ext cx="8153400" cy="4800600"/>
          </a:xfrm>
        </p:spPr>
        <p:txBody>
          <a:bodyPr/>
          <a:lstStyle/>
          <a:p>
            <a:pPr marL="0" indent="-317">
              <a:buNone/>
              <a:defRPr/>
            </a:pPr>
            <a:r>
              <a:rPr lang="en-US" b="1" u="sng" dirty="0">
                <a:latin typeface="Cambria" panose="02040503050406030204" pitchFamily="18" charset="0"/>
              </a:rPr>
              <a:t>Right</a:t>
            </a:r>
            <a:r>
              <a:rPr lang="en-US" b="1" dirty="0">
                <a:latin typeface="Cambria" panose="02040503050406030204" pitchFamily="18" charset="0"/>
              </a:rPr>
              <a:t>: </a:t>
            </a:r>
            <a:r>
              <a:rPr lang="en-US" dirty="0">
                <a:latin typeface="Cambria" panose="02040503050406030204" pitchFamily="18" charset="0"/>
              </a:rPr>
              <a:t>To have the VA, MEB and PEB review ALL service-connected conditions regardless if they are cause for referral.</a:t>
            </a:r>
          </a:p>
          <a:p>
            <a:pPr marL="0" indent="0">
              <a:buNone/>
              <a:defRPr/>
            </a:pPr>
            <a:endParaRPr lang="en-US" b="1" u="sng" dirty="0">
              <a:latin typeface="Cambria" panose="02040503050406030204" pitchFamily="18" charset="0"/>
            </a:endParaRPr>
          </a:p>
          <a:p>
            <a:pPr marL="0" indent="0">
              <a:buNone/>
              <a:defRPr/>
            </a:pPr>
            <a:r>
              <a:rPr lang="en-US" b="1" u="sng" dirty="0">
                <a:latin typeface="Cambria" panose="02040503050406030204" pitchFamily="18" charset="0"/>
              </a:rPr>
              <a:t>Responsibility</a:t>
            </a:r>
            <a:r>
              <a:rPr lang="en-US" b="1" dirty="0">
                <a:latin typeface="Cambria" panose="02040503050406030204" pitchFamily="18" charset="0"/>
              </a:rPr>
              <a:t>: </a:t>
            </a:r>
            <a:r>
              <a:rPr lang="en-US" dirty="0">
                <a:latin typeface="Cambria" panose="02040503050406030204" pitchFamily="18" charset="0"/>
              </a:rPr>
              <a:t>Assemble a list of all your service-connected conditions for your VA form 21-0819 when meeting with your VA Military Service Coordinator (MSC).</a:t>
            </a:r>
          </a:p>
          <a:p>
            <a:pPr marL="0" indent="0">
              <a:buNone/>
              <a:defRPr/>
            </a:pPr>
            <a:endParaRPr lang="en-US" dirty="0">
              <a:latin typeface="Cambria" panose="02040503050406030204" pitchFamily="18" charset="0"/>
            </a:endParaRPr>
          </a:p>
          <a:p>
            <a:pPr>
              <a:defRPr/>
            </a:pPr>
            <a:r>
              <a:rPr lang="en-US" u="sng" dirty="0">
                <a:latin typeface="Cambria" panose="02040503050406030204" pitchFamily="18" charset="0"/>
              </a:rPr>
              <a:t>TIP</a:t>
            </a:r>
            <a:r>
              <a:rPr lang="en-US" dirty="0">
                <a:latin typeface="Cambria" panose="02040503050406030204" pitchFamily="18" charset="0"/>
              </a:rPr>
              <a:t>: Request your medical records from your PEBLO and/or the Records Department to review PRIOR to your meeting with your MSC</a:t>
            </a:r>
            <a:r>
              <a:rPr lang="en-US" sz="2400" dirty="0">
                <a:latin typeface="Cambria" panose="02040503050406030204" pitchFamily="18" charset="0"/>
              </a:rPr>
              <a:t>.</a:t>
            </a:r>
          </a:p>
          <a:p>
            <a:pPr marL="114300" indent="0">
              <a:buNone/>
            </a:pPr>
            <a:endParaRPr lang="en-US" dirty="0"/>
          </a:p>
        </p:txBody>
      </p:sp>
      <p:sp>
        <p:nvSpPr>
          <p:cNvPr id="4" name="Slide Number Placeholder 3">
            <a:extLst>
              <a:ext uri="{FF2B5EF4-FFF2-40B4-BE49-F238E27FC236}">
                <a16:creationId xmlns:a16="http://schemas.microsoft.com/office/drawing/2014/main" id="{9E5AB316-B987-490E-BB8C-AF69E8BFD571}"/>
              </a:ext>
            </a:extLst>
          </p:cNvPr>
          <p:cNvSpPr>
            <a:spLocks noGrp="1"/>
          </p:cNvSpPr>
          <p:nvPr>
            <p:ph type="sldNum" sz="quarter" idx="12"/>
          </p:nvPr>
        </p:nvSpPr>
        <p:spPr/>
        <p:txBody>
          <a:bodyPr/>
          <a:lstStyle/>
          <a:p>
            <a:fld id="{A28FA1F6-F0BA-46AD-A9EE-C1DFC3AC1897}" type="slidenum">
              <a:rPr lang="en-US" smtClean="0"/>
              <a:pPr/>
              <a:t>19</a:t>
            </a:fld>
            <a:endParaRPr lang="en-US" dirty="0"/>
          </a:p>
        </p:txBody>
      </p:sp>
      <p:sp>
        <p:nvSpPr>
          <p:cNvPr id="5" name="Footer Placeholder 4">
            <a:extLst>
              <a:ext uri="{FF2B5EF4-FFF2-40B4-BE49-F238E27FC236}">
                <a16:creationId xmlns:a16="http://schemas.microsoft.com/office/drawing/2014/main" id="{64E3E1E9-8A9F-465D-86AB-A48CD637B8C5}"/>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9" name="Picture 6" descr="C:\Users\esther\AppData\Local\Microsoft\Windows\Temporary Internet Files\Content.IE5\EY6DO2KX\File_icon[1].gif">
            <a:extLst>
              <a:ext uri="{FF2B5EF4-FFF2-40B4-BE49-F238E27FC236}">
                <a16:creationId xmlns:a16="http://schemas.microsoft.com/office/drawing/2014/main" id="{FC6F57F7-2B2E-4AB8-86D7-968626D62A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6492" y="4352354"/>
            <a:ext cx="2032438" cy="176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1496"/>
            <a:ext cx="8382000" cy="1310104"/>
          </a:xfrm>
        </p:spPr>
        <p:txBody>
          <a:bodyPr/>
          <a:lstStyle/>
          <a:p>
            <a:r>
              <a:rPr lang="en-US" sz="3200" dirty="0"/>
              <a:t>Agenda</a:t>
            </a:r>
          </a:p>
        </p:txBody>
      </p:sp>
      <p:sp>
        <p:nvSpPr>
          <p:cNvPr id="3" name="Content Placeholder 2"/>
          <p:cNvSpPr>
            <a:spLocks noGrp="1"/>
          </p:cNvSpPr>
          <p:nvPr>
            <p:ph idx="1"/>
          </p:nvPr>
        </p:nvSpPr>
        <p:spPr/>
        <p:txBody>
          <a:bodyPr/>
          <a:lstStyle/>
          <a:p>
            <a:pPr lvl="0"/>
            <a:r>
              <a:rPr lang="en-US" sz="2000" dirty="0">
                <a:latin typeface="+mj-lt"/>
              </a:rPr>
              <a:t>Overview of National Veterans Legal Services Program (NVLSP) and Lawyers Serving Warriors® (LSW) program</a:t>
            </a:r>
          </a:p>
          <a:p>
            <a:pPr marL="114300" lvl="0" indent="0">
              <a:buNone/>
            </a:pPr>
            <a:endParaRPr lang="en-US" sz="2000" dirty="0">
              <a:latin typeface="+mj-lt"/>
            </a:endParaRPr>
          </a:p>
          <a:p>
            <a:pPr lvl="0"/>
            <a:r>
              <a:rPr lang="en-US" sz="2000" dirty="0">
                <a:latin typeface="+mj-lt"/>
              </a:rPr>
              <a:t>Integrated Disability Evaluation System</a:t>
            </a:r>
          </a:p>
          <a:p>
            <a:pPr marL="114300" lvl="0" indent="0">
              <a:buNone/>
            </a:pPr>
            <a:endParaRPr lang="en-US" sz="2000" dirty="0">
              <a:latin typeface="+mj-lt"/>
            </a:endParaRPr>
          </a:p>
          <a:p>
            <a:pPr lvl="0"/>
            <a:r>
              <a:rPr lang="en-US" sz="2000" dirty="0">
                <a:latin typeface="+mj-lt"/>
              </a:rPr>
              <a:t>IDES </a:t>
            </a:r>
            <a:r>
              <a:rPr lang="en-US" sz="2000" dirty="0" err="1">
                <a:latin typeface="+mj-lt"/>
              </a:rPr>
              <a:t>Quicktips</a:t>
            </a:r>
            <a:r>
              <a:rPr lang="en-US" sz="2000" dirty="0">
                <a:latin typeface="+mj-lt"/>
              </a:rPr>
              <a:t> </a:t>
            </a:r>
          </a:p>
          <a:p>
            <a:pPr marL="114300" lvl="0" indent="0">
              <a:buNone/>
            </a:pPr>
            <a:endParaRPr lang="en-US" sz="2000" dirty="0">
              <a:latin typeface="+mj-lt"/>
            </a:endParaRPr>
          </a:p>
          <a:p>
            <a:pPr lvl="0"/>
            <a:r>
              <a:rPr lang="en-US" sz="2000" dirty="0">
                <a:latin typeface="+mj-lt"/>
              </a:rPr>
              <a:t>Boards for Correction of Military/Naval </a:t>
            </a:r>
          </a:p>
          <a:p>
            <a:pPr marL="114300" lvl="0" indent="0">
              <a:buNone/>
            </a:pPr>
            <a:r>
              <a:rPr lang="en-US" sz="2000" dirty="0">
                <a:latin typeface="+mj-lt"/>
              </a:rPr>
              <a:t>     Records</a:t>
            </a:r>
          </a:p>
          <a:p>
            <a:pPr marL="114300" lvl="0" indent="0">
              <a:buNone/>
            </a:pPr>
            <a:endParaRPr lang="en-US" sz="2000" dirty="0">
              <a:latin typeface="+mj-lt"/>
            </a:endParaRPr>
          </a:p>
          <a:p>
            <a:r>
              <a:rPr lang="en-US" sz="2000" dirty="0">
                <a:latin typeface="+mj-lt"/>
              </a:rPr>
              <a:t>Combat-Related Special Compensation</a:t>
            </a:r>
          </a:p>
          <a:p>
            <a:pPr marL="114300" lvl="0" indent="0">
              <a:buNone/>
            </a:pPr>
            <a:endParaRPr lang="en-US" sz="2000" dirty="0">
              <a:latin typeface="+mj-lt"/>
            </a:endParaRPr>
          </a:p>
          <a:p>
            <a:endParaRPr lang="en-US" dirty="0"/>
          </a:p>
        </p:txBody>
      </p:sp>
      <p:sp>
        <p:nvSpPr>
          <p:cNvPr id="5" name="Slide Number Placeholder 4"/>
          <p:cNvSpPr>
            <a:spLocks noGrp="1"/>
          </p:cNvSpPr>
          <p:nvPr>
            <p:ph type="sldNum" sz="quarter" idx="12"/>
          </p:nvPr>
        </p:nvSpPr>
        <p:spPr/>
        <p:txBody>
          <a:bodyPr/>
          <a:lstStyle/>
          <a:p>
            <a:fld id="{A28FA1F6-F0BA-46AD-A9EE-C1DFC3AC1897}" type="slidenum">
              <a:rPr lang="en-US" smtClean="0"/>
              <a:pPr/>
              <a:t>2</a:t>
            </a:fld>
            <a:endParaRPr lang="en-US"/>
          </a:p>
        </p:txBody>
      </p:sp>
      <p:sp>
        <p:nvSpPr>
          <p:cNvPr id="4" name="Footer Placeholder 3"/>
          <p:cNvSpPr>
            <a:spLocks noGrp="1"/>
          </p:cNvSpPr>
          <p:nvPr>
            <p:ph type="ftr" sz="quarter" idx="4294967295"/>
          </p:nvPr>
        </p:nvSpPr>
        <p:spPr/>
        <p:txBody>
          <a:bodyPr/>
          <a:lstStyle/>
          <a:p>
            <a:r>
              <a:rPr lang="en-US" dirty="0"/>
              <a:t>© 2021 National Veterans Legal Services Program. All Rights Reserved.  www.nvlsp.org</a:t>
            </a:r>
          </a:p>
        </p:txBody>
      </p:sp>
      <p:pic>
        <p:nvPicPr>
          <p:cNvPr id="14" name="Picture 6" descr="C:\Users\esther\AppData\Local\Microsoft\Windows\Temporary Internet Files\Content.Outlook\LKG2GWU3\Clinic Picture 2.jpg"/>
          <p:cNvPicPr>
            <a:picLocks noChangeAspect="1" noChangeArrowheads="1"/>
          </p:cNvPicPr>
          <p:nvPr/>
        </p:nvPicPr>
        <p:blipFill rotWithShape="1">
          <a:blip r:embed="rId2">
            <a:extLst>
              <a:ext uri="{28A0092B-C50C-407E-A947-70E740481C1C}">
                <a14:useLocalDpi xmlns:a14="http://schemas.microsoft.com/office/drawing/2010/main" val="0"/>
              </a:ext>
            </a:extLst>
          </a:blip>
          <a:srcRect r="57500" b="3378"/>
          <a:stretch/>
        </p:blipFill>
        <p:spPr bwMode="auto">
          <a:xfrm>
            <a:off x="5986536" y="2884793"/>
            <a:ext cx="2575307" cy="32933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70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9B82-1247-49E1-9E25-787C1DEB1F65}"/>
              </a:ext>
            </a:extLst>
          </p:cNvPr>
          <p:cNvSpPr>
            <a:spLocks noGrp="1"/>
          </p:cNvSpPr>
          <p:nvPr>
            <p:ph type="title"/>
          </p:nvPr>
        </p:nvSpPr>
        <p:spPr/>
        <p:txBody>
          <a:bodyPr/>
          <a:lstStyle/>
          <a:p>
            <a:r>
              <a:rPr lang="en-US" sz="4000" dirty="0">
                <a:solidFill>
                  <a:srgbClr val="80161A"/>
                </a:solidFill>
              </a:rPr>
              <a:t>My IDES hasn’t started yet </a:t>
            </a:r>
            <a:r>
              <a:rPr lang="en-US" dirty="0">
                <a:solidFill>
                  <a:srgbClr val="80161A"/>
                </a:solidFill>
              </a:rPr>
              <a:t>… </a:t>
            </a:r>
            <a:endParaRPr lang="en-US" dirty="0"/>
          </a:p>
        </p:txBody>
      </p:sp>
      <p:sp>
        <p:nvSpPr>
          <p:cNvPr id="3" name="Content Placeholder 2">
            <a:extLst>
              <a:ext uri="{FF2B5EF4-FFF2-40B4-BE49-F238E27FC236}">
                <a16:creationId xmlns:a16="http://schemas.microsoft.com/office/drawing/2014/main" id="{DC0F6C07-DCE3-4EE6-BF46-1A4E1CAE8D75}"/>
              </a:ext>
            </a:extLst>
          </p:cNvPr>
          <p:cNvSpPr>
            <a:spLocks noGrp="1"/>
          </p:cNvSpPr>
          <p:nvPr>
            <p:ph idx="1"/>
          </p:nvPr>
        </p:nvSpPr>
        <p:spPr/>
        <p:txBody>
          <a:bodyPr/>
          <a:lstStyle/>
          <a:p>
            <a:pPr marL="160020" lvl="0" indent="0">
              <a:spcBef>
                <a:spcPts val="0"/>
              </a:spcBef>
              <a:buClrTx/>
              <a:buNone/>
              <a:defRPr/>
            </a:pPr>
            <a:r>
              <a:rPr lang="en-US" sz="2400" b="1" u="sng" dirty="0">
                <a:solidFill>
                  <a:srgbClr val="292934"/>
                </a:solidFill>
                <a:latin typeface="+mj-lt"/>
              </a:rPr>
              <a:t>Right</a:t>
            </a:r>
            <a:r>
              <a:rPr lang="en-US" sz="2400" b="1" dirty="0">
                <a:solidFill>
                  <a:srgbClr val="292934"/>
                </a:solidFill>
                <a:latin typeface="+mj-lt"/>
              </a:rPr>
              <a:t>: </a:t>
            </a:r>
            <a:r>
              <a:rPr lang="en-US" sz="2400" dirty="0">
                <a:solidFill>
                  <a:srgbClr val="292934"/>
                </a:solidFill>
                <a:latin typeface="+mj-lt"/>
              </a:rPr>
              <a:t>To a VA Compensation and Pension (C&amp;P)  examination for each referred and claimed condition.</a:t>
            </a:r>
          </a:p>
          <a:p>
            <a:pPr marL="160020" lvl="0" indent="0">
              <a:spcBef>
                <a:spcPts val="0"/>
              </a:spcBef>
              <a:buClrTx/>
              <a:buNone/>
              <a:defRPr/>
            </a:pPr>
            <a:endParaRPr lang="en-US" sz="2400" dirty="0">
              <a:solidFill>
                <a:srgbClr val="292934"/>
              </a:solidFill>
              <a:latin typeface="+mj-lt"/>
            </a:endParaRPr>
          </a:p>
          <a:p>
            <a:pPr marL="160020" lvl="0" indent="0">
              <a:spcBef>
                <a:spcPts val="0"/>
              </a:spcBef>
              <a:buClrTx/>
              <a:buNone/>
              <a:defRPr/>
            </a:pPr>
            <a:r>
              <a:rPr lang="en-US" sz="2400" b="1" u="sng" dirty="0">
                <a:solidFill>
                  <a:srgbClr val="292934"/>
                </a:solidFill>
                <a:latin typeface="+mj-lt"/>
              </a:rPr>
              <a:t>Responsibility</a:t>
            </a:r>
            <a:r>
              <a:rPr lang="en-US" sz="2400" dirty="0">
                <a:solidFill>
                  <a:srgbClr val="292934"/>
                </a:solidFill>
                <a:latin typeface="+mj-lt"/>
              </a:rPr>
              <a:t>: To punctually attend ALL scheduled C&amp;P exams. This Means:</a:t>
            </a:r>
          </a:p>
          <a:p>
            <a:pPr marL="160020" lvl="0" indent="0">
              <a:spcBef>
                <a:spcPts val="0"/>
              </a:spcBef>
              <a:buClrTx/>
              <a:buNone/>
              <a:defRPr/>
            </a:pPr>
            <a:endParaRPr lang="en-US" sz="2400" dirty="0">
              <a:solidFill>
                <a:srgbClr val="292934"/>
              </a:solidFill>
              <a:latin typeface="+mj-lt"/>
            </a:endParaRPr>
          </a:p>
          <a:p>
            <a:pPr marL="160020" lvl="0" indent="0">
              <a:spcBef>
                <a:spcPts val="0"/>
              </a:spcBef>
              <a:buClrTx/>
              <a:buNone/>
              <a:defRPr/>
            </a:pPr>
            <a:r>
              <a:rPr lang="en-US" sz="1800" dirty="0">
                <a:solidFill>
                  <a:srgbClr val="292934"/>
                </a:solidFill>
                <a:latin typeface="+mj-lt"/>
              </a:rPr>
              <a:t>	       	     	   </a:t>
            </a:r>
            <a:r>
              <a:rPr lang="en-US" sz="1800" b="1" dirty="0">
                <a:solidFill>
                  <a:srgbClr val="292934"/>
                </a:solidFill>
                <a:latin typeface="+mj-lt"/>
              </a:rPr>
              <a:t>- Don’t refuse range of motions. </a:t>
            </a:r>
          </a:p>
          <a:p>
            <a:pPr marL="547370" lvl="2" indent="0">
              <a:spcBef>
                <a:spcPts val="0"/>
              </a:spcBef>
              <a:buClrTx/>
              <a:buNone/>
              <a:defRPr/>
            </a:pPr>
            <a:endParaRPr lang="en-US" b="1" dirty="0">
              <a:solidFill>
                <a:srgbClr val="292934"/>
              </a:solidFill>
              <a:latin typeface="+mj-lt"/>
            </a:endParaRPr>
          </a:p>
          <a:p>
            <a:pPr marL="914400" lvl="2" indent="-182880">
              <a:spcBef>
                <a:spcPts val="0"/>
              </a:spcBef>
              <a:buClrTx/>
              <a:buNone/>
              <a:defRPr/>
            </a:pPr>
            <a:r>
              <a:rPr lang="en-US" b="1" dirty="0">
                <a:solidFill>
                  <a:srgbClr val="292934"/>
                </a:solidFill>
                <a:latin typeface="+mj-lt"/>
              </a:rPr>
              <a:t> 		     	  -  Don’t over or under perform intentionally.  </a:t>
            </a:r>
          </a:p>
          <a:p>
            <a:pPr marL="547370" lvl="2" indent="0">
              <a:spcBef>
                <a:spcPts val="0"/>
              </a:spcBef>
              <a:buClrTx/>
              <a:buNone/>
              <a:defRPr/>
            </a:pPr>
            <a:endParaRPr lang="en-US" b="1" dirty="0">
              <a:solidFill>
                <a:srgbClr val="292934"/>
              </a:solidFill>
              <a:latin typeface="+mj-lt"/>
            </a:endParaRPr>
          </a:p>
          <a:p>
            <a:pPr marL="914400" lvl="2" indent="-182880">
              <a:spcBef>
                <a:spcPts val="0"/>
              </a:spcBef>
              <a:buClrTx/>
              <a:buNone/>
              <a:defRPr/>
            </a:pPr>
            <a:r>
              <a:rPr lang="en-US" b="1" dirty="0">
                <a:solidFill>
                  <a:srgbClr val="292934"/>
                </a:solidFill>
                <a:latin typeface="+mj-lt"/>
              </a:rPr>
              <a:t>                         	   - Don’t try to “suck it up” at the exams. </a:t>
            </a:r>
          </a:p>
          <a:p>
            <a:pPr marL="914400" lvl="2" indent="-182880">
              <a:spcBef>
                <a:spcPts val="0"/>
              </a:spcBef>
              <a:buClrTx/>
              <a:buNone/>
              <a:defRPr/>
            </a:pPr>
            <a:endParaRPr lang="en-US" b="1" dirty="0">
              <a:solidFill>
                <a:srgbClr val="292934"/>
              </a:solidFill>
              <a:latin typeface="+mj-lt"/>
            </a:endParaRPr>
          </a:p>
          <a:p>
            <a:pPr marL="914400" lvl="2" indent="-182880">
              <a:spcBef>
                <a:spcPts val="0"/>
              </a:spcBef>
              <a:buClrTx/>
              <a:buNone/>
              <a:defRPr/>
            </a:pPr>
            <a:r>
              <a:rPr lang="en-US" b="1" dirty="0">
                <a:solidFill>
                  <a:srgbClr val="292934"/>
                </a:solidFill>
                <a:latin typeface="+mj-lt"/>
              </a:rPr>
              <a:t> 		    	   - Don’t miss your appointments. </a:t>
            </a:r>
          </a:p>
          <a:p>
            <a:pPr marL="502920" lvl="0" indent="-342900">
              <a:spcBef>
                <a:spcPts val="0"/>
              </a:spcBef>
              <a:buClrTx/>
              <a:defRPr/>
            </a:pPr>
            <a:endParaRPr lang="en-US" sz="2400" dirty="0">
              <a:solidFill>
                <a:srgbClr val="292934"/>
              </a:solidFill>
              <a:latin typeface="Arial"/>
            </a:endParaRPr>
          </a:p>
          <a:p>
            <a:endParaRPr lang="en-US" dirty="0"/>
          </a:p>
        </p:txBody>
      </p:sp>
      <p:sp>
        <p:nvSpPr>
          <p:cNvPr id="4" name="Slide Number Placeholder 3">
            <a:extLst>
              <a:ext uri="{FF2B5EF4-FFF2-40B4-BE49-F238E27FC236}">
                <a16:creationId xmlns:a16="http://schemas.microsoft.com/office/drawing/2014/main" id="{D442ADD0-58D2-4B73-8C97-1D341DE98414}"/>
              </a:ext>
            </a:extLst>
          </p:cNvPr>
          <p:cNvSpPr>
            <a:spLocks noGrp="1"/>
          </p:cNvSpPr>
          <p:nvPr>
            <p:ph type="sldNum" sz="quarter" idx="12"/>
          </p:nvPr>
        </p:nvSpPr>
        <p:spPr/>
        <p:txBody>
          <a:bodyPr/>
          <a:lstStyle/>
          <a:p>
            <a:fld id="{A28FA1F6-F0BA-46AD-A9EE-C1DFC3AC1897}" type="slidenum">
              <a:rPr lang="en-US" smtClean="0"/>
              <a:pPr/>
              <a:t>20</a:t>
            </a:fld>
            <a:endParaRPr lang="en-US" dirty="0"/>
          </a:p>
        </p:txBody>
      </p:sp>
      <p:sp>
        <p:nvSpPr>
          <p:cNvPr id="5" name="Footer Placeholder 4">
            <a:extLst>
              <a:ext uri="{FF2B5EF4-FFF2-40B4-BE49-F238E27FC236}">
                <a16:creationId xmlns:a16="http://schemas.microsoft.com/office/drawing/2014/main" id="{9B4BA6F5-BAE3-4271-94EA-D226D14DC40D}"/>
              </a:ext>
            </a:extLst>
          </p:cNvPr>
          <p:cNvSpPr>
            <a:spLocks noGrp="1"/>
          </p:cNvSpPr>
          <p:nvPr>
            <p:ph type="ftr" sz="quarter" idx="4294967295"/>
          </p:nvPr>
        </p:nvSpPr>
        <p:spPr/>
        <p:txBody>
          <a:bodyPr/>
          <a:lstStyle/>
          <a:p>
            <a:r>
              <a:rPr lang="en-US" dirty="0"/>
              <a:t>© 2021 National Veterans Legal Services Program. All Rights Reserved.  www.nvlsp.org</a:t>
            </a:r>
          </a:p>
        </p:txBody>
      </p:sp>
      <p:grpSp>
        <p:nvGrpSpPr>
          <p:cNvPr id="6" name="Group 5">
            <a:extLst>
              <a:ext uri="{FF2B5EF4-FFF2-40B4-BE49-F238E27FC236}">
                <a16:creationId xmlns:a16="http://schemas.microsoft.com/office/drawing/2014/main" id="{A8EFE13C-9324-46C8-8099-5E7EC5B8C8F4}"/>
              </a:ext>
            </a:extLst>
          </p:cNvPr>
          <p:cNvGrpSpPr/>
          <p:nvPr/>
        </p:nvGrpSpPr>
        <p:grpSpPr>
          <a:xfrm>
            <a:off x="2057400" y="3352800"/>
            <a:ext cx="887264" cy="2297063"/>
            <a:chOff x="1322536" y="1981200"/>
            <a:chExt cx="1383996" cy="4429663"/>
          </a:xfrm>
        </p:grpSpPr>
        <p:pic>
          <p:nvPicPr>
            <p:cNvPr id="7" name="Picture 9">
              <a:extLst>
                <a:ext uri="{FF2B5EF4-FFF2-40B4-BE49-F238E27FC236}">
                  <a16:creationId xmlns:a16="http://schemas.microsoft.com/office/drawing/2014/main" id="{4D5D3AF4-319B-4FC0-B2AD-ADCA225B9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520" y="5958044"/>
              <a:ext cx="1237579" cy="45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
              <a:extLst>
                <a:ext uri="{FF2B5EF4-FFF2-40B4-BE49-F238E27FC236}">
                  <a16:creationId xmlns:a16="http://schemas.microsoft.com/office/drawing/2014/main" id="{48E9F634-939D-414D-83DC-C100B745E8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2536" y="4217604"/>
              <a:ext cx="1383996" cy="153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a:extLst>
                <a:ext uri="{FF2B5EF4-FFF2-40B4-BE49-F238E27FC236}">
                  <a16:creationId xmlns:a16="http://schemas.microsoft.com/office/drawing/2014/main" id="{ED0BA842-9BFA-4FB2-88FE-6C30A5450E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809" y="1981200"/>
              <a:ext cx="1143000" cy="116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4">
              <a:extLst>
                <a:ext uri="{FF2B5EF4-FFF2-40B4-BE49-F238E27FC236}">
                  <a16:creationId xmlns:a16="http://schemas.microsoft.com/office/drawing/2014/main" id="{1279A76E-D3FC-4C8A-A895-58013EA866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5404" y="3089260"/>
              <a:ext cx="1271128" cy="112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73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988E-6B25-41FA-94E8-84EDA137BAB6}"/>
              </a:ext>
            </a:extLst>
          </p:cNvPr>
          <p:cNvSpPr>
            <a:spLocks noGrp="1"/>
          </p:cNvSpPr>
          <p:nvPr>
            <p:ph type="title"/>
          </p:nvPr>
        </p:nvSpPr>
        <p:spPr/>
        <p:txBody>
          <a:bodyPr/>
          <a:lstStyle/>
          <a:p>
            <a:r>
              <a:rPr lang="en-US" sz="4000" dirty="0">
                <a:solidFill>
                  <a:srgbClr val="80161A"/>
                </a:solidFill>
              </a:rPr>
              <a:t>My IDES hasn’t started yet </a:t>
            </a:r>
            <a:r>
              <a:rPr lang="en-US" dirty="0">
                <a:solidFill>
                  <a:srgbClr val="80161A"/>
                </a:solidFill>
              </a:rPr>
              <a:t>… </a:t>
            </a:r>
            <a:endParaRPr lang="en-US" dirty="0"/>
          </a:p>
        </p:txBody>
      </p:sp>
      <p:sp>
        <p:nvSpPr>
          <p:cNvPr id="3" name="Content Placeholder 2">
            <a:extLst>
              <a:ext uri="{FF2B5EF4-FFF2-40B4-BE49-F238E27FC236}">
                <a16:creationId xmlns:a16="http://schemas.microsoft.com/office/drawing/2014/main" id="{AE0ED311-2CC9-4F9F-9A17-EF38C64CC068}"/>
              </a:ext>
            </a:extLst>
          </p:cNvPr>
          <p:cNvSpPr>
            <a:spLocks noGrp="1"/>
          </p:cNvSpPr>
          <p:nvPr>
            <p:ph idx="1"/>
          </p:nvPr>
        </p:nvSpPr>
        <p:spPr/>
        <p:txBody>
          <a:bodyPr>
            <a:normAutofit/>
          </a:bodyPr>
          <a:lstStyle/>
          <a:p>
            <a:pPr marL="0" indent="-317">
              <a:buNone/>
              <a:defRPr/>
            </a:pPr>
            <a:r>
              <a:rPr lang="en-US" b="1" u="sng" dirty="0">
                <a:latin typeface="+mj-lt"/>
              </a:rPr>
              <a:t>Right</a:t>
            </a:r>
            <a:r>
              <a:rPr lang="en-US" b="1" dirty="0">
                <a:latin typeface="+mj-lt"/>
              </a:rPr>
              <a:t>: </a:t>
            </a:r>
            <a:r>
              <a:rPr lang="en-US" dirty="0">
                <a:latin typeface="+mj-lt"/>
              </a:rPr>
              <a:t>Right to seek counsel, military and/or civilian (at own expense). </a:t>
            </a:r>
          </a:p>
          <a:p>
            <a:pPr marL="456883" indent="-457200">
              <a:defRPr/>
            </a:pPr>
            <a:r>
              <a:rPr lang="en-US" u="sng" dirty="0">
                <a:latin typeface="+mj-lt"/>
              </a:rPr>
              <a:t>TIP</a:t>
            </a:r>
            <a:r>
              <a:rPr lang="en-US" dirty="0">
                <a:latin typeface="+mj-lt"/>
              </a:rPr>
              <a:t>: NVLSP provides civilian assistance free of charge!</a:t>
            </a:r>
          </a:p>
          <a:p>
            <a:pPr marL="0" indent="0">
              <a:buNone/>
              <a:defRPr/>
            </a:pPr>
            <a:endParaRPr lang="en-US" dirty="0">
              <a:latin typeface="+mj-lt"/>
            </a:endParaRPr>
          </a:p>
          <a:p>
            <a:pPr marL="0" indent="0">
              <a:buNone/>
              <a:defRPr/>
            </a:pPr>
            <a:r>
              <a:rPr lang="en-US" b="1" u="sng" dirty="0">
                <a:latin typeface="+mj-lt"/>
              </a:rPr>
              <a:t>Responsibility</a:t>
            </a:r>
            <a:r>
              <a:rPr lang="en-US" b="1" dirty="0">
                <a:latin typeface="+mj-lt"/>
              </a:rPr>
              <a:t>: Reach out/Communicate with Counsel</a:t>
            </a:r>
          </a:p>
          <a:p>
            <a:pPr>
              <a:defRPr/>
            </a:pPr>
            <a:r>
              <a:rPr lang="en-US" dirty="0">
                <a:latin typeface="+mj-lt"/>
              </a:rPr>
              <a:t>Don’t wait! Schedule an initial meeting with your selected counsel as soon as your IDES process starts. </a:t>
            </a:r>
          </a:p>
          <a:p>
            <a:pPr>
              <a:defRPr/>
            </a:pPr>
            <a:r>
              <a:rPr lang="en-US" dirty="0">
                <a:latin typeface="+mj-lt"/>
              </a:rPr>
              <a:t>Provide counsel with releases to obtain all medical records. </a:t>
            </a:r>
          </a:p>
          <a:p>
            <a:pPr>
              <a:defRPr/>
            </a:pPr>
            <a:r>
              <a:rPr lang="en-US" dirty="0">
                <a:latin typeface="+mj-lt"/>
              </a:rPr>
              <a:t>Let counsel know of any responses from the MEB/PEB. </a:t>
            </a:r>
          </a:p>
          <a:p>
            <a:pPr>
              <a:defRPr/>
            </a:pPr>
            <a:r>
              <a:rPr lang="en-US" dirty="0">
                <a:latin typeface="+mj-lt"/>
              </a:rPr>
              <a:t>Obtain supporting documents requested by counsel. </a:t>
            </a:r>
          </a:p>
          <a:p>
            <a:endParaRPr lang="en-US" dirty="0"/>
          </a:p>
        </p:txBody>
      </p:sp>
      <p:sp>
        <p:nvSpPr>
          <p:cNvPr id="4" name="Slide Number Placeholder 3">
            <a:extLst>
              <a:ext uri="{FF2B5EF4-FFF2-40B4-BE49-F238E27FC236}">
                <a16:creationId xmlns:a16="http://schemas.microsoft.com/office/drawing/2014/main" id="{3AD56A1F-3924-4FB4-9A85-FEC92F0876FA}"/>
              </a:ext>
            </a:extLst>
          </p:cNvPr>
          <p:cNvSpPr>
            <a:spLocks noGrp="1"/>
          </p:cNvSpPr>
          <p:nvPr>
            <p:ph type="sldNum" sz="quarter" idx="12"/>
          </p:nvPr>
        </p:nvSpPr>
        <p:spPr/>
        <p:txBody>
          <a:bodyPr/>
          <a:lstStyle/>
          <a:p>
            <a:fld id="{A28FA1F6-F0BA-46AD-A9EE-C1DFC3AC1897}" type="slidenum">
              <a:rPr lang="en-US" smtClean="0"/>
              <a:pPr/>
              <a:t>21</a:t>
            </a:fld>
            <a:endParaRPr lang="en-US" dirty="0"/>
          </a:p>
        </p:txBody>
      </p:sp>
      <p:sp>
        <p:nvSpPr>
          <p:cNvPr id="5" name="Footer Placeholder 4">
            <a:extLst>
              <a:ext uri="{FF2B5EF4-FFF2-40B4-BE49-F238E27FC236}">
                <a16:creationId xmlns:a16="http://schemas.microsoft.com/office/drawing/2014/main" id="{66BFA3E7-2BAB-4B75-A372-EC76BB620CB8}"/>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1727192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FBD1-6D6A-4DB6-820A-072203B992A7}"/>
              </a:ext>
            </a:extLst>
          </p:cNvPr>
          <p:cNvSpPr>
            <a:spLocks noGrp="1"/>
          </p:cNvSpPr>
          <p:nvPr>
            <p:ph type="title"/>
          </p:nvPr>
        </p:nvSpPr>
        <p:spPr/>
        <p:txBody>
          <a:bodyPr/>
          <a:lstStyle/>
          <a:p>
            <a:r>
              <a:rPr lang="en-US" sz="4000" dirty="0">
                <a:solidFill>
                  <a:srgbClr val="80161A"/>
                </a:solidFill>
              </a:rPr>
              <a:t>I’m at the MEB </a:t>
            </a:r>
            <a:r>
              <a:rPr lang="en-US" dirty="0">
                <a:solidFill>
                  <a:srgbClr val="80161A"/>
                </a:solidFill>
              </a:rPr>
              <a:t>… </a:t>
            </a:r>
            <a:endParaRPr lang="en-US" dirty="0"/>
          </a:p>
        </p:txBody>
      </p:sp>
      <p:sp>
        <p:nvSpPr>
          <p:cNvPr id="3" name="Content Placeholder 2">
            <a:extLst>
              <a:ext uri="{FF2B5EF4-FFF2-40B4-BE49-F238E27FC236}">
                <a16:creationId xmlns:a16="http://schemas.microsoft.com/office/drawing/2014/main" id="{72EB8AB7-896C-4192-8026-CA006BB1E1D1}"/>
              </a:ext>
            </a:extLst>
          </p:cNvPr>
          <p:cNvSpPr>
            <a:spLocks noGrp="1"/>
          </p:cNvSpPr>
          <p:nvPr>
            <p:ph idx="1"/>
          </p:nvPr>
        </p:nvSpPr>
        <p:spPr/>
        <p:txBody>
          <a:bodyPr/>
          <a:lstStyle/>
          <a:p>
            <a:pPr marL="0" lvl="0" indent="0">
              <a:spcBef>
                <a:spcPts val="0"/>
              </a:spcBef>
              <a:buClrTx/>
              <a:buNone/>
            </a:pPr>
            <a:r>
              <a:rPr lang="en-US" b="1" u="sng" dirty="0">
                <a:solidFill>
                  <a:srgbClr val="292934"/>
                </a:solidFill>
                <a:latin typeface="+mj-lt"/>
              </a:rPr>
              <a:t>Right</a:t>
            </a:r>
            <a:r>
              <a:rPr lang="en-US" dirty="0">
                <a:solidFill>
                  <a:srgbClr val="292934"/>
                </a:solidFill>
                <a:latin typeface="+mj-lt"/>
              </a:rPr>
              <a:t>: To have the MEB document all medical condition(s) and your entire medical history as part of narrative summary (NARSUM).</a:t>
            </a:r>
          </a:p>
          <a:p>
            <a:pPr marL="0" lvl="0" indent="0">
              <a:spcBef>
                <a:spcPts val="0"/>
              </a:spcBef>
              <a:buClrTx/>
              <a:buNone/>
            </a:pPr>
            <a:endParaRPr lang="en-US" dirty="0">
              <a:solidFill>
                <a:srgbClr val="292934"/>
              </a:solidFill>
              <a:latin typeface="+mj-lt"/>
            </a:endParaRPr>
          </a:p>
          <a:p>
            <a:pPr marL="0" lvl="0" indent="0">
              <a:spcBef>
                <a:spcPts val="0"/>
              </a:spcBef>
              <a:buClrTx/>
              <a:buNone/>
            </a:pPr>
            <a:r>
              <a:rPr lang="en-US" b="1" u="sng" dirty="0">
                <a:solidFill>
                  <a:srgbClr val="292934"/>
                </a:solidFill>
                <a:latin typeface="+mj-lt"/>
              </a:rPr>
              <a:t>Responsibility</a:t>
            </a:r>
            <a:r>
              <a:rPr lang="en-US" dirty="0">
                <a:solidFill>
                  <a:srgbClr val="292934"/>
                </a:solidFill>
                <a:latin typeface="+mj-lt"/>
              </a:rPr>
              <a:t>: Review the NARSUM and ensure it addresses all conditions and symptoms. No one, including your PEBLO and/or attorney, knows your medical history as well as you. </a:t>
            </a:r>
          </a:p>
          <a:p>
            <a:endParaRPr lang="en-US" dirty="0"/>
          </a:p>
        </p:txBody>
      </p:sp>
      <p:sp>
        <p:nvSpPr>
          <p:cNvPr id="4" name="Slide Number Placeholder 3">
            <a:extLst>
              <a:ext uri="{FF2B5EF4-FFF2-40B4-BE49-F238E27FC236}">
                <a16:creationId xmlns:a16="http://schemas.microsoft.com/office/drawing/2014/main" id="{42C62A85-010B-49A4-A8FE-98095AA9D845}"/>
              </a:ext>
            </a:extLst>
          </p:cNvPr>
          <p:cNvSpPr>
            <a:spLocks noGrp="1"/>
          </p:cNvSpPr>
          <p:nvPr>
            <p:ph type="sldNum" sz="quarter" idx="12"/>
          </p:nvPr>
        </p:nvSpPr>
        <p:spPr/>
        <p:txBody>
          <a:bodyPr/>
          <a:lstStyle/>
          <a:p>
            <a:fld id="{A28FA1F6-F0BA-46AD-A9EE-C1DFC3AC1897}" type="slidenum">
              <a:rPr lang="en-US" smtClean="0"/>
              <a:pPr/>
              <a:t>22</a:t>
            </a:fld>
            <a:endParaRPr lang="en-US" dirty="0"/>
          </a:p>
        </p:txBody>
      </p:sp>
      <p:sp>
        <p:nvSpPr>
          <p:cNvPr id="5" name="Footer Placeholder 4">
            <a:extLst>
              <a:ext uri="{FF2B5EF4-FFF2-40B4-BE49-F238E27FC236}">
                <a16:creationId xmlns:a16="http://schemas.microsoft.com/office/drawing/2014/main" id="{FC4724B0-71E3-4B5F-A428-006FD43A14AA}"/>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5">
            <a:extLst>
              <a:ext uri="{FF2B5EF4-FFF2-40B4-BE49-F238E27FC236}">
                <a16:creationId xmlns:a16="http://schemas.microsoft.com/office/drawing/2014/main" id="{EA8A6147-0E48-4FFF-898D-850838021C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712" y="3962400"/>
            <a:ext cx="2684576" cy="2013432"/>
          </a:xfrm>
          <a:prstGeom prst="rect">
            <a:avLst/>
          </a:prstGeom>
        </p:spPr>
      </p:pic>
    </p:spTree>
    <p:extLst>
      <p:ext uri="{BB962C8B-B14F-4D97-AF65-F5344CB8AC3E}">
        <p14:creationId xmlns:p14="http://schemas.microsoft.com/office/powerpoint/2010/main" val="317279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Callout 18"/>
          <p:cNvSpPr/>
          <p:nvPr/>
        </p:nvSpPr>
        <p:spPr>
          <a:xfrm>
            <a:off x="2059180" y="2467335"/>
            <a:ext cx="1979349" cy="1417928"/>
          </a:xfrm>
          <a:prstGeom prst="wedgeEllipseCallout">
            <a:avLst>
              <a:gd name="adj1" fmla="val 12923"/>
              <a:gd name="adj2" fmla="val 62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309" y="60144"/>
            <a:ext cx="6584889" cy="1135632"/>
          </a:xfrm>
        </p:spPr>
        <p:txBody>
          <a:bodyPr>
            <a:normAutofit/>
          </a:bodyPr>
          <a:lstStyle/>
          <a:p>
            <a:pPr algn="ctr" eaLnBrk="1" fontAlgn="auto" hangingPunct="1">
              <a:spcAft>
                <a:spcPts val="0"/>
              </a:spcAft>
              <a:defRPr/>
            </a:pPr>
            <a:r>
              <a:rPr lang="en-US" sz="3400" dirty="0"/>
              <a:t>I’m at the MEB … </a:t>
            </a:r>
          </a:p>
        </p:txBody>
      </p:sp>
      <p:sp>
        <p:nvSpPr>
          <p:cNvPr id="5" name="Rectangle 3"/>
          <p:cNvSpPr txBox="1">
            <a:spLocks noChangeArrowheads="1"/>
          </p:cNvSpPr>
          <p:nvPr/>
        </p:nvSpPr>
        <p:spPr bwMode="auto">
          <a:xfrm>
            <a:off x="4795622" y="1334050"/>
            <a:ext cx="3810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eaLnBrk="1" fontAlgn="auto" hangingPunct="1">
              <a:spcAft>
                <a:spcPts val="0"/>
              </a:spcAft>
              <a:buNone/>
              <a:defRPr/>
            </a:pPr>
            <a:r>
              <a:rPr lang="en-US" sz="2000" dirty="0">
                <a:latin typeface="+mj-lt"/>
              </a:rPr>
              <a:t>Does the diagnosis/NARSUM address the body part affected and all your symptoms?</a:t>
            </a:r>
          </a:p>
        </p:txBody>
      </p:sp>
      <p:sp>
        <p:nvSpPr>
          <p:cNvPr id="9" name="Rectangle 3"/>
          <p:cNvSpPr txBox="1">
            <a:spLocks noChangeArrowheads="1"/>
          </p:cNvSpPr>
          <p:nvPr/>
        </p:nvSpPr>
        <p:spPr bwMode="auto">
          <a:xfrm>
            <a:off x="4495800" y="43434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eaLnBrk="1" fontAlgn="auto" hangingPunct="1">
              <a:spcAft>
                <a:spcPts val="0"/>
              </a:spcAft>
              <a:buNone/>
              <a:defRPr/>
            </a:pPr>
            <a:r>
              <a:rPr lang="en-US" sz="1600" dirty="0">
                <a:latin typeface="+mj-lt"/>
              </a:rPr>
              <a:t>Appeal with evidence of a different diagnosis by a medical professional. </a:t>
            </a:r>
          </a:p>
        </p:txBody>
      </p:sp>
      <p:sp>
        <p:nvSpPr>
          <p:cNvPr id="10" name="Right Arrow 9"/>
          <p:cNvSpPr/>
          <p:nvPr/>
        </p:nvSpPr>
        <p:spPr>
          <a:xfrm>
            <a:off x="4461720" y="3215076"/>
            <a:ext cx="71626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txBox="1">
            <a:spLocks noChangeArrowheads="1"/>
          </p:cNvSpPr>
          <p:nvPr/>
        </p:nvSpPr>
        <p:spPr bwMode="auto">
          <a:xfrm>
            <a:off x="7010400" y="4343400"/>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eaLnBrk="1" fontAlgn="auto" hangingPunct="1">
              <a:spcAft>
                <a:spcPts val="0"/>
              </a:spcAft>
              <a:buNone/>
              <a:defRPr/>
            </a:pPr>
            <a:r>
              <a:rPr lang="en-US" sz="2000" dirty="0">
                <a:latin typeface="+mj-lt"/>
              </a:rPr>
              <a:t>An appeal may not be necessary as ratings are not based on diagnoses but on body part effected and the severity of symptoms.  </a:t>
            </a:r>
          </a:p>
        </p:txBody>
      </p:sp>
      <p:sp>
        <p:nvSpPr>
          <p:cNvPr id="6" name="Left-Up Arrow 5"/>
          <p:cNvSpPr/>
          <p:nvPr/>
        </p:nvSpPr>
        <p:spPr>
          <a:xfrm rot="13262157">
            <a:off x="5856961" y="2845629"/>
            <a:ext cx="1550887" cy="1483954"/>
          </a:xfrm>
          <a:prstGeom prst="leftUpArrow">
            <a:avLst>
              <a:gd name="adj1" fmla="val 8600"/>
              <a:gd name="adj2" fmla="val 22016"/>
              <a:gd name="adj3" fmla="val 25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
          <p:cNvSpPr txBox="1">
            <a:spLocks noChangeArrowheads="1"/>
          </p:cNvSpPr>
          <p:nvPr/>
        </p:nvSpPr>
        <p:spPr bwMode="auto">
          <a:xfrm>
            <a:off x="5245100" y="39624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eaLnBrk="1" fontAlgn="auto" hangingPunct="1">
              <a:spcAft>
                <a:spcPts val="0"/>
              </a:spcAft>
              <a:buNone/>
              <a:defRPr/>
            </a:pPr>
            <a:r>
              <a:rPr lang="en-US" sz="1600" b="1" dirty="0"/>
              <a:t>NO</a:t>
            </a:r>
          </a:p>
        </p:txBody>
      </p:sp>
      <p:sp>
        <p:nvSpPr>
          <p:cNvPr id="15" name="Rectangle 3"/>
          <p:cNvSpPr txBox="1">
            <a:spLocks noChangeArrowheads="1"/>
          </p:cNvSpPr>
          <p:nvPr/>
        </p:nvSpPr>
        <p:spPr bwMode="auto">
          <a:xfrm>
            <a:off x="7442201" y="40005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eaLnBrk="1" fontAlgn="auto" hangingPunct="1">
              <a:spcAft>
                <a:spcPts val="0"/>
              </a:spcAft>
              <a:buNone/>
              <a:defRPr/>
            </a:pPr>
            <a:r>
              <a:rPr lang="en-US" sz="1600" b="1" dirty="0"/>
              <a:t>YES</a:t>
            </a:r>
          </a:p>
        </p:txBody>
      </p:sp>
      <p:sp>
        <p:nvSpPr>
          <p:cNvPr id="4" name="Footer Placeholder 3"/>
          <p:cNvSpPr>
            <a:spLocks noGrp="1"/>
          </p:cNvSpPr>
          <p:nvPr>
            <p:ph type="ftr" sz="quarter" idx="11"/>
          </p:nvPr>
        </p:nvSpPr>
        <p:spPr/>
        <p:txBody>
          <a:bodyPr/>
          <a:lstStyle/>
          <a:p>
            <a:pPr>
              <a:defRPr/>
            </a:pPr>
            <a:endParaRPr lang="en-US" dirty="0"/>
          </a:p>
        </p:txBody>
      </p:sp>
      <p:sp>
        <p:nvSpPr>
          <p:cNvPr id="17" name="Footer Placeholder 2"/>
          <p:cNvSpPr txBox="1">
            <a:spLocks/>
          </p:cNvSpPr>
          <p:nvPr/>
        </p:nvSpPr>
        <p:spPr>
          <a:xfrm>
            <a:off x="4591050" y="6515100"/>
            <a:ext cx="4114800" cy="3286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Arial"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chemeClr val="tx1"/>
              </a:solidFill>
            </a:endParaRPr>
          </a:p>
        </p:txBody>
      </p:sp>
      <p:sp>
        <p:nvSpPr>
          <p:cNvPr id="7" name="AutoShape 4" descr="Image result for clip art X"/>
          <p:cNvSpPr>
            <a:spLocks noChangeAspect="1" noChangeArrowheads="1"/>
          </p:cNvSpPr>
          <p:nvPr/>
        </p:nvSpPr>
        <p:spPr bwMode="auto">
          <a:xfrm>
            <a:off x="11113" y="-144463"/>
            <a:ext cx="601662" cy="601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clip art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419130" y="2760801"/>
            <a:ext cx="2054225" cy="830997"/>
          </a:xfrm>
          <a:prstGeom prst="rect">
            <a:avLst/>
          </a:prstGeom>
        </p:spPr>
        <p:txBody>
          <a:bodyPr wrap="square">
            <a:spAutoFit/>
          </a:bodyPr>
          <a:lstStyle/>
          <a:p>
            <a:r>
              <a:rPr lang="en-US" sz="1600" b="1" dirty="0">
                <a:solidFill>
                  <a:schemeClr val="bg1"/>
                </a:solidFill>
                <a:latin typeface="+mj-lt"/>
              </a:rPr>
              <a:t>The VA and/or DoD’s diagnoses are wrong</a:t>
            </a:r>
          </a:p>
        </p:txBody>
      </p:sp>
      <p:pic>
        <p:nvPicPr>
          <p:cNvPr id="2060" name="Picture 12" descr="Sold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178" y="3744562"/>
            <a:ext cx="1673313" cy="2915179"/>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794578" y="2266438"/>
            <a:ext cx="1648802" cy="11419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j-lt"/>
              </a:rPr>
              <a:t>My NARSUM is missing facts</a:t>
            </a:r>
            <a:r>
              <a:rPr lang="en-US" sz="1600" b="1" dirty="0"/>
              <a:t>. </a:t>
            </a:r>
          </a:p>
        </p:txBody>
      </p:sp>
      <p:pic>
        <p:nvPicPr>
          <p:cNvPr id="21" name="Picture 8" descr="Soldier Salu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015" y="3587606"/>
            <a:ext cx="1130975" cy="214199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983E67B3-9186-49DB-83FA-2C860AE27ABC}"/>
              </a:ext>
            </a:extLst>
          </p:cNvPr>
          <p:cNvSpPr>
            <a:spLocks noGrp="1" noChangeArrowheads="1"/>
          </p:cNvSpPr>
          <p:nvPr>
            <p:ph idx="1"/>
          </p:nvPr>
        </p:nvSpPr>
        <p:spPr>
          <a:xfrm>
            <a:off x="685800" y="1352012"/>
            <a:ext cx="8001000" cy="550505"/>
          </a:xfrm>
        </p:spPr>
        <p:txBody>
          <a:bodyPr rtlCol="0">
            <a:normAutofit/>
          </a:bodyPr>
          <a:lstStyle/>
          <a:p>
            <a:pPr marL="0" indent="0" eaLnBrk="1" fontAlgn="auto" hangingPunct="1">
              <a:spcAft>
                <a:spcPts val="0"/>
              </a:spcAft>
              <a:buNone/>
              <a:defRPr/>
            </a:pPr>
            <a:r>
              <a:rPr lang="en-US" sz="2600" b="1" dirty="0">
                <a:latin typeface="+mj-lt"/>
              </a:rPr>
              <a:t>Diagnoses:</a:t>
            </a:r>
            <a:endParaRPr lang="en-US" sz="2600" dirty="0">
              <a:latin typeface="+mj-lt"/>
            </a:endParaRPr>
          </a:p>
        </p:txBody>
      </p:sp>
    </p:spTree>
    <p:extLst>
      <p:ext uri="{BB962C8B-B14F-4D97-AF65-F5344CB8AC3E}">
        <p14:creationId xmlns:p14="http://schemas.microsoft.com/office/powerpoint/2010/main" val="118813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060"/>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9" grpId="0"/>
      <p:bldP spid="10" grpId="0" animBg="1"/>
      <p:bldP spid="12" grpId="0"/>
      <p:bldP spid="6" grpId="0" animBg="1"/>
      <p:bldP spid="14" grpId="0"/>
      <p:bldP spid="15" grpId="0"/>
      <p:bldP spid="13"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7848-F6DC-40AC-BC2E-AEEAE4383D58}"/>
              </a:ext>
            </a:extLst>
          </p:cNvPr>
          <p:cNvSpPr>
            <a:spLocks noGrp="1"/>
          </p:cNvSpPr>
          <p:nvPr>
            <p:ph type="title"/>
          </p:nvPr>
        </p:nvSpPr>
        <p:spPr/>
        <p:txBody>
          <a:bodyPr/>
          <a:lstStyle/>
          <a:p>
            <a:r>
              <a:rPr lang="en-US" sz="4800" dirty="0">
                <a:solidFill>
                  <a:srgbClr val="80161A"/>
                </a:solidFill>
              </a:rPr>
              <a:t>I’m at the MEB </a:t>
            </a:r>
            <a:r>
              <a:rPr lang="en-US" dirty="0">
                <a:solidFill>
                  <a:srgbClr val="80161A"/>
                </a:solidFill>
              </a:rPr>
              <a:t>… </a:t>
            </a:r>
            <a:endParaRPr lang="en-US" dirty="0"/>
          </a:p>
        </p:txBody>
      </p:sp>
      <p:sp>
        <p:nvSpPr>
          <p:cNvPr id="3" name="Content Placeholder 2">
            <a:extLst>
              <a:ext uri="{FF2B5EF4-FFF2-40B4-BE49-F238E27FC236}">
                <a16:creationId xmlns:a16="http://schemas.microsoft.com/office/drawing/2014/main" id="{BCEF287B-9F7D-41BA-AA99-B390F44B38A2}"/>
              </a:ext>
            </a:extLst>
          </p:cNvPr>
          <p:cNvSpPr>
            <a:spLocks noGrp="1"/>
          </p:cNvSpPr>
          <p:nvPr>
            <p:ph idx="1"/>
          </p:nvPr>
        </p:nvSpPr>
        <p:spPr/>
        <p:txBody>
          <a:bodyPr/>
          <a:lstStyle/>
          <a:p>
            <a:pPr marL="0" lvl="0" indent="0">
              <a:buClr>
                <a:srgbClr val="93A299"/>
              </a:buClr>
              <a:buSzPct val="85000"/>
              <a:buNone/>
              <a:defRPr/>
            </a:pPr>
            <a:r>
              <a:rPr lang="en-US" b="1" u="sng" dirty="0">
                <a:solidFill>
                  <a:srgbClr val="292934"/>
                </a:solidFill>
                <a:latin typeface="+mj-lt"/>
              </a:rPr>
              <a:t>Right</a:t>
            </a:r>
            <a:r>
              <a:rPr lang="en-US" dirty="0">
                <a:solidFill>
                  <a:srgbClr val="292934"/>
                </a:solidFill>
                <a:latin typeface="+mj-lt"/>
              </a:rPr>
              <a:t>: To have the military consider each VA diagnosis as a potentially medically unacceptable/duty limiting condition. </a:t>
            </a:r>
          </a:p>
          <a:p>
            <a:pPr marL="0" lvl="0" indent="0">
              <a:buClr>
                <a:srgbClr val="93A299"/>
              </a:buClr>
              <a:buSzPct val="85000"/>
              <a:buNone/>
              <a:defRPr/>
            </a:pPr>
            <a:endParaRPr lang="en-US" dirty="0">
              <a:solidFill>
                <a:srgbClr val="292934"/>
              </a:solidFill>
              <a:latin typeface="+mj-lt"/>
            </a:endParaRPr>
          </a:p>
          <a:p>
            <a:pPr marL="0" lvl="0" indent="0">
              <a:buClr>
                <a:srgbClr val="93A299"/>
              </a:buClr>
              <a:buSzPct val="85000"/>
              <a:buNone/>
              <a:defRPr/>
            </a:pPr>
            <a:r>
              <a:rPr lang="en-US" b="1" u="sng" dirty="0">
                <a:solidFill>
                  <a:srgbClr val="292934"/>
                </a:solidFill>
                <a:latin typeface="+mj-lt"/>
              </a:rPr>
              <a:t>Responsibility</a:t>
            </a:r>
            <a:r>
              <a:rPr lang="en-US" dirty="0">
                <a:solidFill>
                  <a:srgbClr val="292934"/>
                </a:solidFill>
                <a:latin typeface="+mj-lt"/>
              </a:rPr>
              <a:t>: Having a diagnosis does not make a condition medically unacceptable/duty limiting. Obtain documentation from a medical provider and/or command that shows condition prevents your further service. </a:t>
            </a:r>
          </a:p>
          <a:p>
            <a:pPr marL="0" lvl="0" indent="0">
              <a:buClr>
                <a:srgbClr val="93A299"/>
              </a:buClr>
              <a:buSzPct val="85000"/>
              <a:buNone/>
              <a:defRPr/>
            </a:pPr>
            <a:endParaRPr lang="en-US" dirty="0">
              <a:solidFill>
                <a:srgbClr val="292934"/>
              </a:solidFill>
              <a:latin typeface="+mj-lt"/>
            </a:endParaRPr>
          </a:p>
          <a:p>
            <a:pPr marL="182563" lvl="0" indent="-182563">
              <a:buClr>
                <a:srgbClr val="93A299"/>
              </a:buClr>
              <a:buSzPct val="85000"/>
              <a:defRPr/>
            </a:pPr>
            <a:r>
              <a:rPr lang="en-US" u="sng" dirty="0">
                <a:solidFill>
                  <a:srgbClr val="292934"/>
                </a:solidFill>
                <a:latin typeface="+mj-lt"/>
              </a:rPr>
              <a:t>TIP</a:t>
            </a:r>
            <a:r>
              <a:rPr lang="en-US" dirty="0">
                <a:solidFill>
                  <a:srgbClr val="292934"/>
                </a:solidFill>
                <a:latin typeface="+mj-lt"/>
              </a:rPr>
              <a:t>: Consider whether you are at a medical retention determination point, have been provided optimal treatment, and/or whether your condition interferes with service. </a:t>
            </a:r>
          </a:p>
          <a:p>
            <a:endParaRPr lang="en-US" dirty="0"/>
          </a:p>
        </p:txBody>
      </p:sp>
      <p:sp>
        <p:nvSpPr>
          <p:cNvPr id="4" name="Slide Number Placeholder 3">
            <a:extLst>
              <a:ext uri="{FF2B5EF4-FFF2-40B4-BE49-F238E27FC236}">
                <a16:creationId xmlns:a16="http://schemas.microsoft.com/office/drawing/2014/main" id="{69B69CA4-0BA1-42E2-8B68-AD714311BD5E}"/>
              </a:ext>
            </a:extLst>
          </p:cNvPr>
          <p:cNvSpPr>
            <a:spLocks noGrp="1"/>
          </p:cNvSpPr>
          <p:nvPr>
            <p:ph type="sldNum" sz="quarter" idx="12"/>
          </p:nvPr>
        </p:nvSpPr>
        <p:spPr/>
        <p:txBody>
          <a:bodyPr/>
          <a:lstStyle/>
          <a:p>
            <a:fld id="{A28FA1F6-F0BA-46AD-A9EE-C1DFC3AC1897}" type="slidenum">
              <a:rPr lang="en-US" smtClean="0"/>
              <a:pPr/>
              <a:t>24</a:t>
            </a:fld>
            <a:endParaRPr lang="en-US" dirty="0"/>
          </a:p>
        </p:txBody>
      </p:sp>
      <p:sp>
        <p:nvSpPr>
          <p:cNvPr id="5" name="Footer Placeholder 4">
            <a:extLst>
              <a:ext uri="{FF2B5EF4-FFF2-40B4-BE49-F238E27FC236}">
                <a16:creationId xmlns:a16="http://schemas.microsoft.com/office/drawing/2014/main" id="{0CB0D637-9F9E-4A9B-B183-5433892AA1EA}"/>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804612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Callout 12"/>
          <p:cNvSpPr/>
          <p:nvPr/>
        </p:nvSpPr>
        <p:spPr>
          <a:xfrm>
            <a:off x="1409700" y="2057400"/>
            <a:ext cx="2514600" cy="1752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eaLnBrk="1" fontAlgn="auto" hangingPunct="1">
              <a:spcAft>
                <a:spcPts val="0"/>
              </a:spcAft>
              <a:defRPr/>
            </a:pPr>
            <a:r>
              <a:rPr lang="en-US" sz="3400" dirty="0"/>
              <a:t>I’m at the MEB … </a:t>
            </a:r>
          </a:p>
        </p:txBody>
      </p:sp>
      <p:sp>
        <p:nvSpPr>
          <p:cNvPr id="40964" name="Rectangle 3"/>
          <p:cNvSpPr>
            <a:spLocks noGrp="1" noChangeArrowheads="1"/>
          </p:cNvSpPr>
          <p:nvPr>
            <p:ph idx="1"/>
          </p:nvPr>
        </p:nvSpPr>
        <p:spPr>
          <a:xfrm>
            <a:off x="685800" y="1352012"/>
            <a:ext cx="8001000" cy="550505"/>
          </a:xfrm>
        </p:spPr>
        <p:txBody>
          <a:bodyPr rtlCol="0">
            <a:normAutofit/>
          </a:bodyPr>
          <a:lstStyle/>
          <a:p>
            <a:pPr marL="0" indent="0" eaLnBrk="1" fontAlgn="auto" hangingPunct="1">
              <a:spcAft>
                <a:spcPts val="0"/>
              </a:spcAft>
              <a:buNone/>
              <a:defRPr/>
            </a:pPr>
            <a:r>
              <a:rPr lang="en-US" sz="2600" b="1" dirty="0"/>
              <a:t>   </a:t>
            </a:r>
            <a:r>
              <a:rPr lang="en-US" sz="2600" b="1" dirty="0">
                <a:latin typeface="+mj-lt"/>
              </a:rPr>
              <a:t>Documentation:</a:t>
            </a:r>
            <a:endParaRPr lang="en-US" sz="2600" dirty="0">
              <a:latin typeface="+mj-lt"/>
            </a:endParaRPr>
          </a:p>
        </p:txBody>
      </p:sp>
      <p:sp>
        <p:nvSpPr>
          <p:cNvPr id="4" name="Footer Placeholder 3"/>
          <p:cNvSpPr>
            <a:spLocks noGrp="1"/>
          </p:cNvSpPr>
          <p:nvPr>
            <p:ph type="ftr" sz="quarter" idx="11"/>
          </p:nvPr>
        </p:nvSpPr>
        <p:spPr/>
        <p:txBody>
          <a:bodyPr/>
          <a:lstStyle/>
          <a:p>
            <a:pPr>
              <a:defRPr/>
            </a:pPr>
            <a:endParaRPr lang="en-US" dirty="0"/>
          </a:p>
        </p:txBody>
      </p:sp>
      <p:sp>
        <p:nvSpPr>
          <p:cNvPr id="8" name="Footer Placeholder 2"/>
          <p:cNvSpPr txBox="1">
            <a:spLocks/>
          </p:cNvSpPr>
          <p:nvPr/>
        </p:nvSpPr>
        <p:spPr>
          <a:xfrm>
            <a:off x="4591050" y="6515100"/>
            <a:ext cx="4114800" cy="3286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Arial"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chemeClr val="tx1"/>
              </a:solidFill>
            </a:endParaRPr>
          </a:p>
        </p:txBody>
      </p:sp>
      <p:sp>
        <p:nvSpPr>
          <p:cNvPr id="6" name="Rectangle 5"/>
          <p:cNvSpPr/>
          <p:nvPr/>
        </p:nvSpPr>
        <p:spPr>
          <a:xfrm>
            <a:off x="4352925" y="2456646"/>
            <a:ext cx="4572000" cy="3139321"/>
          </a:xfrm>
          <a:prstGeom prst="rect">
            <a:avLst/>
          </a:prstGeom>
        </p:spPr>
        <p:txBody>
          <a:bodyPr>
            <a:spAutoFit/>
          </a:bodyPr>
          <a:lstStyle/>
          <a:p>
            <a:pPr marL="617220" lvl="1" indent="-342900">
              <a:buFont typeface="Arial" panose="020B0604020202020204" pitchFamily="34" charset="0"/>
              <a:buChar char="•"/>
              <a:defRPr/>
            </a:pPr>
            <a:r>
              <a:rPr lang="en-US" sz="2200" dirty="0">
                <a:latin typeface="+mj-lt"/>
              </a:rPr>
              <a:t>There is no way to  require your commander/NCO/doctor to provide documentation. </a:t>
            </a:r>
          </a:p>
          <a:p>
            <a:pPr marL="617220" lvl="1" indent="-342900">
              <a:buFont typeface="Arial" panose="020B0604020202020204" pitchFamily="34" charset="0"/>
              <a:buChar char="•"/>
              <a:defRPr/>
            </a:pPr>
            <a:endParaRPr lang="en-US" sz="2200" dirty="0">
              <a:latin typeface="+mj-lt"/>
            </a:endParaRPr>
          </a:p>
          <a:p>
            <a:pPr marL="617220" lvl="1" indent="-342900">
              <a:buFont typeface="Arial" panose="020B0604020202020204" pitchFamily="34" charset="0"/>
              <a:buChar char="•"/>
              <a:defRPr/>
            </a:pPr>
            <a:r>
              <a:rPr lang="en-US" sz="2200" dirty="0">
                <a:latin typeface="+mj-lt"/>
              </a:rPr>
              <a:t>If, you think there is a basis for the documentation, get a second medical opinion and/or reach out to another senior officer/NCO.  </a:t>
            </a:r>
          </a:p>
        </p:txBody>
      </p:sp>
      <p:sp>
        <p:nvSpPr>
          <p:cNvPr id="5" name="Rectangle 4"/>
          <p:cNvSpPr/>
          <p:nvPr/>
        </p:nvSpPr>
        <p:spPr>
          <a:xfrm>
            <a:off x="1638300" y="2456646"/>
            <a:ext cx="2286000" cy="954107"/>
          </a:xfrm>
          <a:prstGeom prst="rect">
            <a:avLst/>
          </a:prstGeom>
        </p:spPr>
        <p:txBody>
          <a:bodyPr wrap="square">
            <a:spAutoFit/>
          </a:bodyPr>
          <a:lstStyle/>
          <a:p>
            <a:pPr>
              <a:defRPr/>
            </a:pPr>
            <a:r>
              <a:rPr lang="en-US" sz="1400" b="1" dirty="0">
                <a:solidFill>
                  <a:schemeClr val="bg1"/>
                </a:solidFill>
                <a:latin typeface="+mj-lt"/>
              </a:rPr>
              <a:t>My doctor/commander won’t provide the documentation I need to support my appeal. </a:t>
            </a:r>
          </a:p>
        </p:txBody>
      </p:sp>
      <p:pic>
        <p:nvPicPr>
          <p:cNvPr id="19458" name="Picture 2" descr="Girl Sold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39" y="3565636"/>
            <a:ext cx="1790700" cy="310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82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58"/>
                                        </p:tgtEl>
                                        <p:attrNameLst>
                                          <p:attrName>style.visibility</p:attrName>
                                        </p:attrNameLst>
                                      </p:cBhvr>
                                      <p:to>
                                        <p:strVal val="visible"/>
                                      </p:to>
                                    </p:set>
                                    <p:anim calcmode="lin" valueType="num">
                                      <p:cBhvr additive="base">
                                        <p:cTn id="15" dur="500" fill="hold"/>
                                        <p:tgtEl>
                                          <p:spTgt spid="19458"/>
                                        </p:tgtEl>
                                        <p:attrNameLst>
                                          <p:attrName>ppt_x</p:attrName>
                                        </p:attrNameLst>
                                      </p:cBhvr>
                                      <p:tavLst>
                                        <p:tav tm="0">
                                          <p:val>
                                            <p:strVal val="#ppt_x"/>
                                          </p:val>
                                        </p:tav>
                                        <p:tav tm="100000">
                                          <p:val>
                                            <p:strVal val="#ppt_x"/>
                                          </p:val>
                                        </p:tav>
                                      </p:tavLst>
                                    </p:anim>
                                    <p:anim calcmode="lin" valueType="num">
                                      <p:cBhvr additive="base">
                                        <p:cTn id="16"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B87A-8743-4D6F-86A0-67CA1B6DE478}"/>
              </a:ext>
            </a:extLst>
          </p:cNvPr>
          <p:cNvSpPr>
            <a:spLocks noGrp="1"/>
          </p:cNvSpPr>
          <p:nvPr>
            <p:ph type="title"/>
          </p:nvPr>
        </p:nvSpPr>
        <p:spPr/>
        <p:txBody>
          <a:bodyPr/>
          <a:lstStyle/>
          <a:p>
            <a:r>
              <a:rPr lang="en-US" sz="4800" dirty="0"/>
              <a:t>I’m at the PEB … </a:t>
            </a:r>
            <a:endParaRPr lang="en-US" dirty="0"/>
          </a:p>
        </p:txBody>
      </p:sp>
      <p:sp>
        <p:nvSpPr>
          <p:cNvPr id="3" name="Content Placeholder 2">
            <a:extLst>
              <a:ext uri="{FF2B5EF4-FFF2-40B4-BE49-F238E27FC236}">
                <a16:creationId xmlns:a16="http://schemas.microsoft.com/office/drawing/2014/main" id="{4D997126-C64A-4592-B325-F8E98889BC3F}"/>
              </a:ext>
            </a:extLst>
          </p:cNvPr>
          <p:cNvSpPr>
            <a:spLocks noGrp="1"/>
          </p:cNvSpPr>
          <p:nvPr>
            <p:ph idx="1"/>
          </p:nvPr>
        </p:nvSpPr>
        <p:spPr>
          <a:xfrm>
            <a:off x="762000" y="1197128"/>
            <a:ext cx="8153400" cy="4975072"/>
          </a:xfrm>
        </p:spPr>
        <p:txBody>
          <a:bodyPr/>
          <a:lstStyle/>
          <a:p>
            <a:pPr marL="114300" indent="0">
              <a:buNone/>
            </a:pPr>
            <a:r>
              <a:rPr lang="en-US" sz="1800" b="1" u="sng" dirty="0">
                <a:latin typeface="+mj-lt"/>
              </a:rPr>
              <a:t>The Barracks </a:t>
            </a:r>
            <a:r>
              <a:rPr lang="en-US" sz="1800" b="1" u="sng" dirty="0" err="1">
                <a:latin typeface="+mj-lt"/>
              </a:rPr>
              <a:t>Laywer</a:t>
            </a:r>
            <a:endParaRPr lang="en-US" sz="1800" dirty="0">
              <a:solidFill>
                <a:prstClr val="black"/>
              </a:solidFill>
              <a:latin typeface="+mj-lt"/>
            </a:endParaRPr>
          </a:p>
          <a:p>
            <a:pPr marL="457200" lvl="1" indent="-182563">
              <a:buClr>
                <a:srgbClr val="93A299"/>
              </a:buClr>
              <a:buSzPct val="85000"/>
              <a:defRPr/>
            </a:pPr>
            <a:r>
              <a:rPr lang="en-US" sz="1800" dirty="0">
                <a:solidFill>
                  <a:srgbClr val="292934"/>
                </a:solidFill>
                <a:latin typeface="+mj-lt"/>
              </a:rPr>
              <a:t>Identical conditions can </a:t>
            </a:r>
          </a:p>
          <a:p>
            <a:pPr marL="274637" lvl="1" indent="0">
              <a:buClr>
                <a:srgbClr val="93A299"/>
              </a:buClr>
              <a:buSzPct val="85000"/>
              <a:buNone/>
              <a:defRPr/>
            </a:pPr>
            <a:r>
              <a:rPr lang="en-US" sz="1800" dirty="0">
                <a:solidFill>
                  <a:srgbClr val="292934"/>
                </a:solidFill>
                <a:latin typeface="+mj-lt"/>
              </a:rPr>
              <a:t>have different effects.</a:t>
            </a:r>
          </a:p>
          <a:p>
            <a:pPr marL="274637" lvl="1" indent="0">
              <a:buClr>
                <a:srgbClr val="93A299"/>
              </a:buClr>
              <a:buSzPct val="85000"/>
              <a:buNone/>
              <a:defRPr/>
            </a:pPr>
            <a:r>
              <a:rPr lang="en-US" sz="1800" dirty="0">
                <a:solidFill>
                  <a:srgbClr val="292934"/>
                </a:solidFill>
                <a:latin typeface="+mj-lt"/>
              </a:rPr>
              <a:t>  </a:t>
            </a:r>
          </a:p>
          <a:p>
            <a:pPr marL="457200" lvl="1" indent="-182563">
              <a:buClr>
                <a:srgbClr val="93A299"/>
              </a:buClr>
              <a:buSzPct val="85000"/>
              <a:defRPr/>
            </a:pPr>
            <a:r>
              <a:rPr lang="en-US" sz="1800" dirty="0">
                <a:solidFill>
                  <a:srgbClr val="292934"/>
                </a:solidFill>
                <a:latin typeface="+mj-lt"/>
              </a:rPr>
              <a:t>The PEB is all about the effect </a:t>
            </a:r>
          </a:p>
          <a:p>
            <a:pPr marL="274637" lvl="1" indent="0">
              <a:buClr>
                <a:srgbClr val="93A299"/>
              </a:buClr>
              <a:buSzPct val="85000"/>
              <a:buNone/>
              <a:defRPr/>
            </a:pPr>
            <a:r>
              <a:rPr lang="en-US" sz="1800" dirty="0">
                <a:solidFill>
                  <a:srgbClr val="292934"/>
                </a:solidFill>
                <a:latin typeface="+mj-lt"/>
              </a:rPr>
              <a:t>of your condition on your military </a:t>
            </a:r>
          </a:p>
          <a:p>
            <a:pPr marL="274637" lvl="1" indent="0">
              <a:buClr>
                <a:srgbClr val="93A299"/>
              </a:buClr>
              <a:buSzPct val="85000"/>
              <a:buNone/>
              <a:defRPr/>
            </a:pPr>
            <a:r>
              <a:rPr lang="en-US" sz="1800" dirty="0">
                <a:solidFill>
                  <a:srgbClr val="292934"/>
                </a:solidFill>
                <a:latin typeface="+mj-lt"/>
              </a:rPr>
              <a:t>duties. </a:t>
            </a:r>
          </a:p>
          <a:p>
            <a:pPr marL="274637" lvl="1" indent="0">
              <a:buClr>
                <a:srgbClr val="93A299"/>
              </a:buClr>
              <a:buSzPct val="85000"/>
              <a:buNone/>
              <a:defRPr/>
            </a:pPr>
            <a:endParaRPr lang="en-US" sz="1800" dirty="0">
              <a:solidFill>
                <a:srgbClr val="292934"/>
              </a:solidFill>
              <a:latin typeface="+mj-lt"/>
            </a:endParaRPr>
          </a:p>
          <a:p>
            <a:pPr marL="457200" lvl="1" indent="-182563">
              <a:buClr>
                <a:srgbClr val="93A299"/>
              </a:buClr>
              <a:buSzPct val="85000"/>
              <a:defRPr/>
            </a:pPr>
            <a:r>
              <a:rPr lang="en-US" sz="1800" dirty="0">
                <a:solidFill>
                  <a:srgbClr val="292934"/>
                </a:solidFill>
                <a:latin typeface="+mj-lt"/>
              </a:rPr>
              <a:t>Fitness depends on MOS, </a:t>
            </a:r>
          </a:p>
          <a:p>
            <a:pPr marL="274637" lvl="1" indent="0">
              <a:buClr>
                <a:srgbClr val="93A299"/>
              </a:buClr>
              <a:buSzPct val="85000"/>
              <a:buNone/>
              <a:defRPr/>
            </a:pPr>
            <a:r>
              <a:rPr lang="en-US" sz="1800" dirty="0">
                <a:solidFill>
                  <a:srgbClr val="292934"/>
                </a:solidFill>
                <a:latin typeface="+mj-lt"/>
              </a:rPr>
              <a:t>rank and symptoms, not just diagnosis.</a:t>
            </a:r>
          </a:p>
          <a:p>
            <a:endParaRPr lang="en-US" dirty="0"/>
          </a:p>
        </p:txBody>
      </p:sp>
      <p:sp>
        <p:nvSpPr>
          <p:cNvPr id="4" name="Slide Number Placeholder 3">
            <a:extLst>
              <a:ext uri="{FF2B5EF4-FFF2-40B4-BE49-F238E27FC236}">
                <a16:creationId xmlns:a16="http://schemas.microsoft.com/office/drawing/2014/main" id="{423A36ED-AE63-4D2C-9674-B6CE821BE22B}"/>
              </a:ext>
            </a:extLst>
          </p:cNvPr>
          <p:cNvSpPr>
            <a:spLocks noGrp="1"/>
          </p:cNvSpPr>
          <p:nvPr>
            <p:ph type="sldNum" sz="quarter" idx="12"/>
          </p:nvPr>
        </p:nvSpPr>
        <p:spPr/>
        <p:txBody>
          <a:bodyPr/>
          <a:lstStyle/>
          <a:p>
            <a:fld id="{A28FA1F6-F0BA-46AD-A9EE-C1DFC3AC1897}" type="slidenum">
              <a:rPr lang="en-US" smtClean="0"/>
              <a:pPr/>
              <a:t>26</a:t>
            </a:fld>
            <a:endParaRPr lang="en-US" dirty="0"/>
          </a:p>
        </p:txBody>
      </p:sp>
      <p:sp>
        <p:nvSpPr>
          <p:cNvPr id="5" name="Footer Placeholder 4">
            <a:extLst>
              <a:ext uri="{FF2B5EF4-FFF2-40B4-BE49-F238E27FC236}">
                <a16:creationId xmlns:a16="http://schemas.microsoft.com/office/drawing/2014/main" id="{0D1EED71-BA57-438C-B91A-E7A4AD60464A}"/>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6" descr="Boy In Army Uniform">
            <a:extLst>
              <a:ext uri="{FF2B5EF4-FFF2-40B4-BE49-F238E27FC236}">
                <a16:creationId xmlns:a16="http://schemas.microsoft.com/office/drawing/2014/main" id="{FA2FFC9F-957D-4EF3-99EF-FE58B34D4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47319"/>
            <a:ext cx="1433010" cy="2496533"/>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7">
            <a:extLst>
              <a:ext uri="{FF2B5EF4-FFF2-40B4-BE49-F238E27FC236}">
                <a16:creationId xmlns:a16="http://schemas.microsoft.com/office/drawing/2014/main" id="{2614E9E2-470E-4538-B85D-5CCD6AE4DA94}"/>
              </a:ext>
            </a:extLst>
          </p:cNvPr>
          <p:cNvSpPr/>
          <p:nvPr/>
        </p:nvSpPr>
        <p:spPr>
          <a:xfrm>
            <a:off x="4638173" y="1721166"/>
            <a:ext cx="1824037" cy="1810122"/>
          </a:xfrm>
          <a:prstGeom prst="wedgeEllipseCallout">
            <a:avLst>
              <a:gd name="adj1" fmla="val 10987"/>
              <a:gd name="adj2" fmla="val 56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0"/>
              </a:spcBef>
              <a:spcAft>
                <a:spcPts val="0"/>
              </a:spcAft>
              <a:defRPr/>
            </a:pPr>
            <a:r>
              <a:rPr lang="en-US" sz="1400" b="1" dirty="0">
                <a:solidFill>
                  <a:srgbClr val="FFFFFF"/>
                </a:solidFill>
                <a:latin typeface="+mj-lt"/>
              </a:rPr>
              <a:t>My friend has the same condition and it is unfitting, why isn’t my condition?</a:t>
            </a:r>
          </a:p>
        </p:txBody>
      </p:sp>
      <p:pic>
        <p:nvPicPr>
          <p:cNvPr id="8" name="Picture 7">
            <a:extLst>
              <a:ext uri="{FF2B5EF4-FFF2-40B4-BE49-F238E27FC236}">
                <a16:creationId xmlns:a16="http://schemas.microsoft.com/office/drawing/2014/main" id="{216A32AE-62B2-4E99-B002-EBA5DE7DA5C0}"/>
              </a:ext>
            </a:extLst>
          </p:cNvPr>
          <p:cNvPicPr>
            <a:picLocks noChangeAspect="1"/>
          </p:cNvPicPr>
          <p:nvPr/>
        </p:nvPicPr>
        <p:blipFill>
          <a:blip r:embed="rId3"/>
          <a:stretch>
            <a:fillRect/>
          </a:stretch>
        </p:blipFill>
        <p:spPr>
          <a:xfrm>
            <a:off x="6462210" y="1197128"/>
            <a:ext cx="2453190" cy="4822672"/>
          </a:xfrm>
          <a:prstGeom prst="rect">
            <a:avLst/>
          </a:prstGeom>
        </p:spPr>
      </p:pic>
      <p:pic>
        <p:nvPicPr>
          <p:cNvPr id="9" name="Picture 4" descr="Image result for clipart army lawyer">
            <a:extLst>
              <a:ext uri="{FF2B5EF4-FFF2-40B4-BE49-F238E27FC236}">
                <a16:creationId xmlns:a16="http://schemas.microsoft.com/office/drawing/2014/main" id="{CAB1EBFB-D393-4EBC-A4AC-6E655D919F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0814" y="4876800"/>
            <a:ext cx="45720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92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325A-5D1C-4958-9D7B-17CB6AEE479A}"/>
              </a:ext>
            </a:extLst>
          </p:cNvPr>
          <p:cNvSpPr>
            <a:spLocks noGrp="1"/>
          </p:cNvSpPr>
          <p:nvPr>
            <p:ph type="title"/>
          </p:nvPr>
        </p:nvSpPr>
        <p:spPr/>
        <p:txBody>
          <a:bodyPr/>
          <a:lstStyle/>
          <a:p>
            <a:r>
              <a:rPr lang="en-US" sz="4800" dirty="0"/>
              <a:t>I’m at the PEB … </a:t>
            </a:r>
            <a:endParaRPr lang="en-US" dirty="0"/>
          </a:p>
        </p:txBody>
      </p:sp>
      <p:sp>
        <p:nvSpPr>
          <p:cNvPr id="3" name="Content Placeholder 2">
            <a:extLst>
              <a:ext uri="{FF2B5EF4-FFF2-40B4-BE49-F238E27FC236}">
                <a16:creationId xmlns:a16="http://schemas.microsoft.com/office/drawing/2014/main" id="{B3D6121F-5AFD-4900-8BAC-259BE3683777}"/>
              </a:ext>
            </a:extLst>
          </p:cNvPr>
          <p:cNvSpPr>
            <a:spLocks noGrp="1"/>
          </p:cNvSpPr>
          <p:nvPr>
            <p:ph idx="1"/>
          </p:nvPr>
        </p:nvSpPr>
        <p:spPr>
          <a:xfrm>
            <a:off x="764458" y="1428205"/>
            <a:ext cx="8153400" cy="4800600"/>
          </a:xfrm>
        </p:spPr>
        <p:txBody>
          <a:bodyPr/>
          <a:lstStyle/>
          <a:p>
            <a:pPr marL="0" indent="0">
              <a:buNone/>
              <a:defRPr/>
            </a:pPr>
            <a:r>
              <a:rPr lang="en-US" b="1" dirty="0">
                <a:latin typeface="+mj-lt"/>
              </a:rPr>
              <a:t>				GET LEGAL ADVICE: </a:t>
            </a:r>
          </a:p>
          <a:p>
            <a:pPr marL="0" indent="0">
              <a:buNone/>
              <a:defRPr/>
            </a:pPr>
            <a:endParaRPr lang="en-US" b="1" dirty="0">
              <a:latin typeface="+mj-lt"/>
            </a:endParaRPr>
          </a:p>
          <a:p>
            <a:pPr marL="0" indent="0">
              <a:buNone/>
              <a:defRPr/>
            </a:pPr>
            <a:r>
              <a:rPr lang="en-US" b="1" dirty="0">
                <a:latin typeface="+mj-lt"/>
              </a:rPr>
              <a:t>				</a:t>
            </a:r>
            <a:r>
              <a:rPr lang="en-US" dirty="0">
                <a:latin typeface="Cambria (Headings)"/>
              </a:rPr>
              <a:t>Reach out to your attorney 					IMMEDIATELY to get legal advice 				and help preparing a written appeal 				or for a formal hearing.  </a:t>
            </a:r>
          </a:p>
          <a:p>
            <a:endParaRPr lang="en-US" dirty="0"/>
          </a:p>
        </p:txBody>
      </p:sp>
      <p:sp>
        <p:nvSpPr>
          <p:cNvPr id="4" name="Slide Number Placeholder 3">
            <a:extLst>
              <a:ext uri="{FF2B5EF4-FFF2-40B4-BE49-F238E27FC236}">
                <a16:creationId xmlns:a16="http://schemas.microsoft.com/office/drawing/2014/main" id="{79B98A3E-DD20-4877-B1D3-6A04E9B6BD36}"/>
              </a:ext>
            </a:extLst>
          </p:cNvPr>
          <p:cNvSpPr>
            <a:spLocks noGrp="1"/>
          </p:cNvSpPr>
          <p:nvPr>
            <p:ph type="sldNum" sz="quarter" idx="12"/>
          </p:nvPr>
        </p:nvSpPr>
        <p:spPr/>
        <p:txBody>
          <a:bodyPr/>
          <a:lstStyle/>
          <a:p>
            <a:fld id="{A28FA1F6-F0BA-46AD-A9EE-C1DFC3AC1897}" type="slidenum">
              <a:rPr lang="en-US" smtClean="0"/>
              <a:pPr/>
              <a:t>27</a:t>
            </a:fld>
            <a:endParaRPr lang="en-US" dirty="0"/>
          </a:p>
        </p:txBody>
      </p:sp>
      <p:sp>
        <p:nvSpPr>
          <p:cNvPr id="5" name="Footer Placeholder 4">
            <a:extLst>
              <a:ext uri="{FF2B5EF4-FFF2-40B4-BE49-F238E27FC236}">
                <a16:creationId xmlns:a16="http://schemas.microsoft.com/office/drawing/2014/main" id="{32B8C5DF-DC44-45E1-875E-D7D320DB1C1F}"/>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7" descr="C:\Program Files (x86)\Microsoft Office\MEDIA\CAGCAT10\j0300840.wmf">
            <a:extLst>
              <a:ext uri="{FF2B5EF4-FFF2-40B4-BE49-F238E27FC236}">
                <a16:creationId xmlns:a16="http://schemas.microsoft.com/office/drawing/2014/main" id="{99211EF6-31BC-4B79-B5FE-947B58F763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051029"/>
            <a:ext cx="1815084" cy="15288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177575A-BC9B-40B5-94A8-C0A43AE6B91F}"/>
              </a:ext>
            </a:extLst>
          </p:cNvPr>
          <p:cNvPicPr>
            <a:picLocks noChangeAspect="1"/>
          </p:cNvPicPr>
          <p:nvPr/>
        </p:nvPicPr>
        <p:blipFill>
          <a:blip r:embed="rId3"/>
          <a:stretch>
            <a:fillRect/>
          </a:stretch>
        </p:blipFill>
        <p:spPr>
          <a:xfrm>
            <a:off x="1800057" y="3064187"/>
            <a:ext cx="1908213" cy="3017782"/>
          </a:xfrm>
          <a:prstGeom prst="rect">
            <a:avLst/>
          </a:prstGeom>
        </p:spPr>
      </p:pic>
      <p:sp>
        <p:nvSpPr>
          <p:cNvPr id="9" name="Rectangular Callout 4">
            <a:extLst>
              <a:ext uri="{FF2B5EF4-FFF2-40B4-BE49-F238E27FC236}">
                <a16:creationId xmlns:a16="http://schemas.microsoft.com/office/drawing/2014/main" id="{CC4C1CC3-2531-425C-A3FA-C2274BA95A03}"/>
              </a:ext>
            </a:extLst>
          </p:cNvPr>
          <p:cNvSpPr/>
          <p:nvPr/>
        </p:nvSpPr>
        <p:spPr>
          <a:xfrm>
            <a:off x="1001564" y="1428205"/>
            <a:ext cx="2667000" cy="1485900"/>
          </a:xfrm>
          <a:prstGeom prst="wedgeRectCallout">
            <a:avLst>
              <a:gd name="adj1" fmla="val -11958"/>
              <a:gd name="adj2" fmla="val 87146"/>
            </a:avLst>
          </a:prstGeom>
          <a:solidFill>
            <a:srgbClr val="93A299"/>
          </a:solidFill>
          <a:ln w="26425" cap="flat" cmpd="sng" algn="ctr">
            <a:solidFill>
              <a:srgbClr val="93A2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 disagree with the PEB findings, what should I do?</a:t>
            </a:r>
            <a:endParaRPr kumimoji="0" lang="en-US" sz="1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4621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3D05-E1E5-448E-AC81-F888ABE9B63B}"/>
              </a:ext>
            </a:extLst>
          </p:cNvPr>
          <p:cNvSpPr>
            <a:spLocks noGrp="1"/>
          </p:cNvSpPr>
          <p:nvPr>
            <p:ph type="title"/>
          </p:nvPr>
        </p:nvSpPr>
        <p:spPr/>
        <p:txBody>
          <a:bodyPr/>
          <a:lstStyle/>
          <a:p>
            <a:r>
              <a:rPr lang="en-US" sz="4800" dirty="0"/>
              <a:t>I’m at the PEB … </a:t>
            </a:r>
            <a:endParaRPr lang="en-US" dirty="0"/>
          </a:p>
        </p:txBody>
      </p:sp>
      <p:sp>
        <p:nvSpPr>
          <p:cNvPr id="3" name="Content Placeholder 2">
            <a:extLst>
              <a:ext uri="{FF2B5EF4-FFF2-40B4-BE49-F238E27FC236}">
                <a16:creationId xmlns:a16="http://schemas.microsoft.com/office/drawing/2014/main" id="{33AA06F6-1463-4BAD-9693-4B83989C1E53}"/>
              </a:ext>
            </a:extLst>
          </p:cNvPr>
          <p:cNvSpPr>
            <a:spLocks noGrp="1"/>
          </p:cNvSpPr>
          <p:nvPr>
            <p:ph idx="1"/>
          </p:nvPr>
        </p:nvSpPr>
        <p:spPr>
          <a:xfrm>
            <a:off x="762000" y="923406"/>
            <a:ext cx="8153400" cy="5514706"/>
          </a:xfrm>
        </p:spPr>
        <p:txBody>
          <a:bodyPr/>
          <a:lstStyle/>
          <a:p>
            <a:pPr marL="114300" indent="0">
              <a:buNone/>
            </a:pPr>
            <a:r>
              <a:rPr lang="en-US" sz="2400" b="1" u="sng" dirty="0">
                <a:latin typeface="+mj-lt"/>
              </a:rPr>
              <a:t>VA  vs. DoD RATINGS</a:t>
            </a:r>
            <a:r>
              <a:rPr lang="en-US" sz="2400" b="1" dirty="0">
                <a:latin typeface="+mj-lt"/>
              </a:rPr>
              <a:t>:</a:t>
            </a:r>
            <a:endParaRPr lang="en-US" sz="6000" dirty="0">
              <a:solidFill>
                <a:prstClr val="black"/>
              </a:solidFill>
              <a:latin typeface="+mj-lt"/>
            </a:endParaRPr>
          </a:p>
          <a:p>
            <a:pPr marL="0" lvl="0" indent="0">
              <a:spcBef>
                <a:spcPts val="0"/>
              </a:spcBef>
              <a:buClrTx/>
              <a:buNone/>
              <a:defRPr/>
            </a:pPr>
            <a:endParaRPr lang="en-US" sz="1800" dirty="0">
              <a:solidFill>
                <a:srgbClr val="292934"/>
              </a:solidFill>
              <a:latin typeface="+mj-lt"/>
            </a:endParaRPr>
          </a:p>
          <a:p>
            <a:pPr marL="0" lvl="0" indent="0">
              <a:spcBef>
                <a:spcPts val="0"/>
              </a:spcBef>
              <a:buClrTx/>
              <a:buNone/>
              <a:defRPr/>
            </a:pPr>
            <a:endParaRPr lang="en-US" sz="1800" dirty="0">
              <a:solidFill>
                <a:srgbClr val="292934"/>
              </a:solidFill>
              <a:latin typeface="+mj-lt"/>
            </a:endParaRPr>
          </a:p>
          <a:p>
            <a:pPr marL="0" lvl="0" indent="0">
              <a:spcBef>
                <a:spcPts val="0"/>
              </a:spcBef>
              <a:buClrTx/>
              <a:buNone/>
              <a:defRPr/>
            </a:pPr>
            <a:r>
              <a:rPr lang="en-US" sz="1800" dirty="0">
                <a:solidFill>
                  <a:srgbClr val="292934"/>
                </a:solidFill>
                <a:latin typeface="+mj-lt"/>
              </a:rPr>
              <a:t>                                                                            	The VA rates any condition 						incurred or permanently 						aggravated by service with 						symptomology.  </a:t>
            </a:r>
          </a:p>
          <a:p>
            <a:pPr marL="0" lvl="0" indent="0">
              <a:spcBef>
                <a:spcPts val="0"/>
              </a:spcBef>
              <a:buClrTx/>
              <a:buNone/>
              <a:defRPr/>
            </a:pPr>
            <a:endParaRPr lang="en-US" sz="1800" dirty="0">
              <a:solidFill>
                <a:srgbClr val="292934"/>
              </a:solidFill>
              <a:latin typeface="+mj-lt"/>
            </a:endParaRPr>
          </a:p>
          <a:p>
            <a:pPr marL="0" lvl="0" indent="0">
              <a:spcBef>
                <a:spcPts val="0"/>
              </a:spcBef>
              <a:buClrTx/>
              <a:buNone/>
              <a:defRPr/>
            </a:pPr>
            <a:r>
              <a:rPr lang="en-US" sz="1800" dirty="0">
                <a:solidFill>
                  <a:srgbClr val="292934"/>
                </a:solidFill>
                <a:latin typeface="+mj-lt"/>
              </a:rPr>
              <a:t>					The DoD applies the VA ratings for 					UNFITTING conditions</a:t>
            </a:r>
            <a:r>
              <a:rPr lang="en-US" sz="1800" dirty="0">
                <a:solidFill>
                  <a:srgbClr val="292934"/>
                </a:solidFill>
                <a:latin typeface="Arial"/>
              </a:rPr>
              <a:t>. </a:t>
            </a:r>
          </a:p>
          <a:p>
            <a:endParaRPr lang="en-US" dirty="0"/>
          </a:p>
        </p:txBody>
      </p:sp>
      <p:sp>
        <p:nvSpPr>
          <p:cNvPr id="4" name="Slide Number Placeholder 3">
            <a:extLst>
              <a:ext uri="{FF2B5EF4-FFF2-40B4-BE49-F238E27FC236}">
                <a16:creationId xmlns:a16="http://schemas.microsoft.com/office/drawing/2014/main" id="{EFA21D15-F816-4123-9615-37AE0D2175F3}"/>
              </a:ext>
            </a:extLst>
          </p:cNvPr>
          <p:cNvSpPr>
            <a:spLocks noGrp="1"/>
          </p:cNvSpPr>
          <p:nvPr>
            <p:ph type="sldNum" sz="quarter" idx="12"/>
          </p:nvPr>
        </p:nvSpPr>
        <p:spPr/>
        <p:txBody>
          <a:bodyPr/>
          <a:lstStyle/>
          <a:p>
            <a:fld id="{A28FA1F6-F0BA-46AD-A9EE-C1DFC3AC1897}" type="slidenum">
              <a:rPr lang="en-US" smtClean="0"/>
              <a:pPr/>
              <a:t>28</a:t>
            </a:fld>
            <a:endParaRPr lang="en-US" dirty="0"/>
          </a:p>
        </p:txBody>
      </p:sp>
      <p:sp>
        <p:nvSpPr>
          <p:cNvPr id="5" name="Footer Placeholder 4">
            <a:extLst>
              <a:ext uri="{FF2B5EF4-FFF2-40B4-BE49-F238E27FC236}">
                <a16:creationId xmlns:a16="http://schemas.microsoft.com/office/drawing/2014/main" id="{B333C0A4-A729-4671-991F-D8B88F2041EB}"/>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2" descr="Girl Soldier">
            <a:extLst>
              <a:ext uri="{FF2B5EF4-FFF2-40B4-BE49-F238E27FC236}">
                <a16:creationId xmlns:a16="http://schemas.microsoft.com/office/drawing/2014/main" id="{36F3CCC8-D17E-4FB2-A2E9-621AA6CEF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28" y="3599379"/>
            <a:ext cx="1576615" cy="2737179"/>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10">
            <a:extLst>
              <a:ext uri="{FF2B5EF4-FFF2-40B4-BE49-F238E27FC236}">
                <a16:creationId xmlns:a16="http://schemas.microsoft.com/office/drawing/2014/main" id="{EBAE93FD-D8D3-4BE2-A008-07EDF445118F}"/>
              </a:ext>
            </a:extLst>
          </p:cNvPr>
          <p:cNvSpPr/>
          <p:nvPr/>
        </p:nvSpPr>
        <p:spPr>
          <a:xfrm>
            <a:off x="720740" y="1371600"/>
            <a:ext cx="2245180" cy="2057400"/>
          </a:xfrm>
          <a:prstGeom prst="cloudCallout">
            <a:avLst>
              <a:gd name="adj1" fmla="val 27554"/>
              <a:gd name="adj2" fmla="val 65751"/>
            </a:avLst>
          </a:prstGeom>
          <a:solidFill>
            <a:srgbClr val="93A299"/>
          </a:solidFill>
          <a:ln w="26425" cap="flat" cmpd="sng" algn="ctr">
            <a:solidFill>
              <a:srgbClr val="93A2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mj-lt"/>
              </a:rPr>
              <a:t>Why is my combined VA rating so much higher than my DoD rating?</a:t>
            </a:r>
            <a:endParaRPr kumimoji="0" lang="en-US" sz="1200" b="0" i="0" u="none" strike="noStrike" kern="0" cap="none" spc="0" normalizeH="0" baseline="0" noProof="0" dirty="0">
              <a:ln>
                <a:noFill/>
              </a:ln>
              <a:solidFill>
                <a:srgbClr val="FFFFFF"/>
              </a:solidFill>
              <a:effectLst/>
              <a:uLnTx/>
              <a:uFillTx/>
              <a:latin typeface="+mj-lt"/>
              <a:ea typeface="+mn-ea"/>
              <a:cs typeface="+mn-cs"/>
            </a:endParaRPr>
          </a:p>
        </p:txBody>
      </p:sp>
      <p:pic>
        <p:nvPicPr>
          <p:cNvPr id="8" name="Picture 7">
            <a:extLst>
              <a:ext uri="{FF2B5EF4-FFF2-40B4-BE49-F238E27FC236}">
                <a16:creationId xmlns:a16="http://schemas.microsoft.com/office/drawing/2014/main" id="{41437A32-058F-4B32-BA7E-AC2B4AE228F8}"/>
              </a:ext>
            </a:extLst>
          </p:cNvPr>
          <p:cNvPicPr>
            <a:picLocks noChangeAspect="1"/>
          </p:cNvPicPr>
          <p:nvPr/>
        </p:nvPicPr>
        <p:blipFill>
          <a:blip r:embed="rId3"/>
          <a:stretch>
            <a:fillRect/>
          </a:stretch>
        </p:blipFill>
        <p:spPr>
          <a:xfrm>
            <a:off x="2590800" y="3581400"/>
            <a:ext cx="2819400" cy="2505673"/>
          </a:xfrm>
          <a:prstGeom prst="rect">
            <a:avLst/>
          </a:prstGeom>
        </p:spPr>
      </p:pic>
      <p:pic>
        <p:nvPicPr>
          <p:cNvPr id="9" name="Picture 8">
            <a:extLst>
              <a:ext uri="{FF2B5EF4-FFF2-40B4-BE49-F238E27FC236}">
                <a16:creationId xmlns:a16="http://schemas.microsoft.com/office/drawing/2014/main" id="{2217901D-9A6B-4336-A82D-46D9D95EEEA6}"/>
              </a:ext>
            </a:extLst>
          </p:cNvPr>
          <p:cNvPicPr>
            <a:picLocks noChangeAspect="1"/>
          </p:cNvPicPr>
          <p:nvPr/>
        </p:nvPicPr>
        <p:blipFill>
          <a:blip r:embed="rId4"/>
          <a:stretch>
            <a:fillRect/>
          </a:stretch>
        </p:blipFill>
        <p:spPr>
          <a:xfrm>
            <a:off x="6058141" y="4343400"/>
            <a:ext cx="1975275" cy="1591194"/>
          </a:xfrm>
          <a:prstGeom prst="rect">
            <a:avLst/>
          </a:prstGeom>
        </p:spPr>
      </p:pic>
    </p:spTree>
    <p:extLst>
      <p:ext uri="{BB962C8B-B14F-4D97-AF65-F5344CB8AC3E}">
        <p14:creationId xmlns:p14="http://schemas.microsoft.com/office/powerpoint/2010/main" val="297928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01C3-FEDD-494C-8993-EA1E36234598}"/>
              </a:ext>
            </a:extLst>
          </p:cNvPr>
          <p:cNvSpPr>
            <a:spLocks noGrp="1"/>
          </p:cNvSpPr>
          <p:nvPr>
            <p:ph type="title"/>
          </p:nvPr>
        </p:nvSpPr>
        <p:spPr/>
        <p:txBody>
          <a:bodyPr/>
          <a:lstStyle/>
          <a:p>
            <a:r>
              <a:rPr lang="en-US" sz="4400" dirty="0"/>
              <a:t>I’m at the PEB … </a:t>
            </a:r>
            <a:endParaRPr lang="en-US" dirty="0"/>
          </a:p>
        </p:txBody>
      </p:sp>
      <p:sp>
        <p:nvSpPr>
          <p:cNvPr id="3" name="Content Placeholder 2">
            <a:extLst>
              <a:ext uri="{FF2B5EF4-FFF2-40B4-BE49-F238E27FC236}">
                <a16:creationId xmlns:a16="http://schemas.microsoft.com/office/drawing/2014/main" id="{0692AD3F-5FD5-4F57-AEFF-E7C91CF512BB}"/>
              </a:ext>
            </a:extLst>
          </p:cNvPr>
          <p:cNvSpPr>
            <a:spLocks noGrp="1"/>
          </p:cNvSpPr>
          <p:nvPr>
            <p:ph idx="1"/>
          </p:nvPr>
        </p:nvSpPr>
        <p:spPr/>
        <p:txBody>
          <a:bodyPr/>
          <a:lstStyle/>
          <a:p>
            <a:pPr marL="0" lvl="0" indent="0">
              <a:buClr>
                <a:srgbClr val="93A299"/>
              </a:buClr>
              <a:buSzPct val="85000"/>
              <a:buNone/>
              <a:defRPr/>
            </a:pPr>
            <a:r>
              <a:rPr lang="en-US" sz="3200" b="1" dirty="0">
                <a:solidFill>
                  <a:srgbClr val="292934"/>
                </a:solidFill>
                <a:latin typeface="+mj-lt"/>
              </a:rPr>
              <a:t>Right: </a:t>
            </a:r>
            <a:r>
              <a:rPr lang="en-US" sz="3200" dirty="0">
                <a:solidFill>
                  <a:srgbClr val="292934"/>
                </a:solidFill>
                <a:latin typeface="+mj-lt"/>
              </a:rPr>
              <a:t>To have the VA reconsider your unfitting condition(s) </a:t>
            </a:r>
            <a:r>
              <a:rPr lang="en-US" sz="3200" u="sng" dirty="0">
                <a:solidFill>
                  <a:srgbClr val="292934"/>
                </a:solidFill>
                <a:latin typeface="+mj-lt"/>
              </a:rPr>
              <a:t>one time</a:t>
            </a:r>
            <a:r>
              <a:rPr lang="en-US" sz="3200" dirty="0">
                <a:solidFill>
                  <a:srgbClr val="292934"/>
                </a:solidFill>
                <a:latin typeface="+mj-lt"/>
              </a:rPr>
              <a:t> while still in service.</a:t>
            </a:r>
          </a:p>
          <a:p>
            <a:pPr marL="0" lvl="0" indent="0">
              <a:buClr>
                <a:srgbClr val="93A299"/>
              </a:buClr>
              <a:buSzPct val="85000"/>
              <a:buNone/>
              <a:defRPr/>
            </a:pPr>
            <a:endParaRPr lang="en-US" sz="3200" b="1" dirty="0">
              <a:solidFill>
                <a:srgbClr val="292934"/>
              </a:solidFill>
              <a:latin typeface="+mj-lt"/>
            </a:endParaRPr>
          </a:p>
          <a:p>
            <a:pPr marL="0" lvl="0" indent="0">
              <a:buClr>
                <a:srgbClr val="93A299"/>
              </a:buClr>
              <a:buSzPct val="85000"/>
              <a:buNone/>
              <a:defRPr/>
            </a:pPr>
            <a:r>
              <a:rPr lang="en-US" sz="3200" b="1" dirty="0">
                <a:solidFill>
                  <a:srgbClr val="292934"/>
                </a:solidFill>
                <a:latin typeface="+mj-lt"/>
              </a:rPr>
              <a:t>Responsibility: </a:t>
            </a:r>
            <a:r>
              <a:rPr lang="en-US" sz="2400" dirty="0">
                <a:solidFill>
                  <a:srgbClr val="292934"/>
                </a:solidFill>
                <a:latin typeface="+mj-lt"/>
              </a:rPr>
              <a:t>Contact your attorney with any/all supporting documents to draft a VA Ratings Reconsideration (VARR). </a:t>
            </a:r>
          </a:p>
          <a:p>
            <a:pPr marL="0" lvl="0" indent="0">
              <a:buClr>
                <a:srgbClr val="93A299"/>
              </a:buClr>
              <a:buSzPct val="85000"/>
              <a:buNone/>
              <a:defRPr/>
            </a:pPr>
            <a:endParaRPr lang="en-US" sz="2400" dirty="0">
              <a:solidFill>
                <a:srgbClr val="292934"/>
              </a:solidFill>
              <a:latin typeface="+mj-lt"/>
            </a:endParaRPr>
          </a:p>
          <a:p>
            <a:pPr marL="182563" lvl="0" indent="-182563">
              <a:buClr>
                <a:srgbClr val="93A299"/>
              </a:buClr>
              <a:buSzPct val="85000"/>
              <a:defRPr/>
            </a:pPr>
            <a:r>
              <a:rPr lang="en-US" sz="2400" u="sng" dirty="0">
                <a:solidFill>
                  <a:srgbClr val="292934"/>
                </a:solidFill>
                <a:latin typeface="+mj-lt"/>
              </a:rPr>
              <a:t>TIP</a:t>
            </a:r>
            <a:r>
              <a:rPr lang="en-US" sz="2400" dirty="0">
                <a:solidFill>
                  <a:srgbClr val="292934"/>
                </a:solidFill>
                <a:latin typeface="+mj-lt"/>
              </a:rPr>
              <a:t>: Get new Range of Motion (ROM) done as soon as you think the VA ROM was inaccurate.  </a:t>
            </a:r>
            <a:endParaRPr lang="en-US" sz="3200" b="1" dirty="0">
              <a:solidFill>
                <a:srgbClr val="292934"/>
              </a:solidFill>
              <a:latin typeface="+mj-lt"/>
            </a:endParaRPr>
          </a:p>
          <a:p>
            <a:endParaRPr lang="en-US" dirty="0"/>
          </a:p>
        </p:txBody>
      </p:sp>
      <p:sp>
        <p:nvSpPr>
          <p:cNvPr id="4" name="Slide Number Placeholder 3">
            <a:extLst>
              <a:ext uri="{FF2B5EF4-FFF2-40B4-BE49-F238E27FC236}">
                <a16:creationId xmlns:a16="http://schemas.microsoft.com/office/drawing/2014/main" id="{EBC2088C-631A-4E6E-88D4-B1EE78EB1592}"/>
              </a:ext>
            </a:extLst>
          </p:cNvPr>
          <p:cNvSpPr>
            <a:spLocks noGrp="1"/>
          </p:cNvSpPr>
          <p:nvPr>
            <p:ph type="sldNum" sz="quarter" idx="12"/>
          </p:nvPr>
        </p:nvSpPr>
        <p:spPr/>
        <p:txBody>
          <a:bodyPr/>
          <a:lstStyle/>
          <a:p>
            <a:fld id="{A28FA1F6-F0BA-46AD-A9EE-C1DFC3AC1897}" type="slidenum">
              <a:rPr lang="en-US" smtClean="0"/>
              <a:pPr/>
              <a:t>29</a:t>
            </a:fld>
            <a:endParaRPr lang="en-US" dirty="0"/>
          </a:p>
        </p:txBody>
      </p:sp>
      <p:sp>
        <p:nvSpPr>
          <p:cNvPr id="5" name="Footer Placeholder 4">
            <a:extLst>
              <a:ext uri="{FF2B5EF4-FFF2-40B4-BE49-F238E27FC236}">
                <a16:creationId xmlns:a16="http://schemas.microsoft.com/office/drawing/2014/main" id="{35585373-77CC-44D9-B969-8019EA29E342}"/>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54514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968"/>
            <a:ext cx="8382000" cy="1135632"/>
          </a:xfrm>
        </p:spPr>
        <p:txBody>
          <a:bodyPr/>
          <a:lstStyle/>
          <a:p>
            <a:r>
              <a:rPr lang="en-US" sz="3600" dirty="0">
                <a:cs typeface="Arial" panose="020B0604020202020204" pitchFamily="34" charset="0"/>
              </a:rPr>
              <a:t>NVLSP:  Who Are We?</a:t>
            </a:r>
          </a:p>
        </p:txBody>
      </p:sp>
      <p:sp>
        <p:nvSpPr>
          <p:cNvPr id="3" name="Content Placeholder 2"/>
          <p:cNvSpPr>
            <a:spLocks noGrp="1"/>
          </p:cNvSpPr>
          <p:nvPr>
            <p:ph idx="1"/>
          </p:nvPr>
        </p:nvSpPr>
        <p:spPr/>
        <p:txBody>
          <a:bodyPr>
            <a:noAutofit/>
          </a:bodyPr>
          <a:lstStyle/>
          <a:p>
            <a:pPr marL="0" lvl="0" indent="0">
              <a:buClr>
                <a:srgbClr val="93A299"/>
              </a:buClr>
              <a:buSzPct val="85000"/>
              <a:buNone/>
              <a:defRPr/>
            </a:pPr>
            <a:r>
              <a:rPr lang="en-US" sz="2000" b="1" dirty="0">
                <a:solidFill>
                  <a:srgbClr val="292934"/>
                </a:solidFill>
                <a:latin typeface="+mj-lt"/>
              </a:rPr>
              <a:t>National Veterans Legal Services Program (NVLSP) </a:t>
            </a:r>
            <a:r>
              <a:rPr lang="en-US" sz="2000" dirty="0">
                <a:solidFill>
                  <a:srgbClr val="292934"/>
                </a:solidFill>
                <a:latin typeface="+mj-lt"/>
              </a:rPr>
              <a:t>is a nonprofit organization formed in 1981. We work to ensure that our nation’s disabled veterans and active duty personnel receive the benefits to which they are entitled.</a:t>
            </a:r>
          </a:p>
          <a:p>
            <a:pPr marL="274320" lvl="1" indent="0">
              <a:buClr>
                <a:srgbClr val="93A299"/>
              </a:buClr>
              <a:buSzPct val="85000"/>
              <a:buNone/>
              <a:defRPr/>
            </a:pPr>
            <a:endParaRPr lang="en-US" dirty="0">
              <a:solidFill>
                <a:srgbClr val="292934"/>
              </a:solidFill>
              <a:latin typeface="+mj-lt"/>
            </a:endParaRPr>
          </a:p>
          <a:p>
            <a:pPr marL="182880" lvl="0" indent="-182880">
              <a:buClr>
                <a:srgbClr val="93A299"/>
              </a:buClr>
              <a:buSzPct val="85000"/>
              <a:defRPr/>
            </a:pPr>
            <a:r>
              <a:rPr lang="en-US" sz="2000" b="1" dirty="0">
                <a:solidFill>
                  <a:srgbClr val="292934"/>
                </a:solidFill>
                <a:latin typeface="+mj-lt"/>
              </a:rPr>
              <a:t>What We Do: </a:t>
            </a:r>
            <a:endParaRPr lang="en-US" sz="2000" dirty="0">
              <a:solidFill>
                <a:srgbClr val="292934"/>
              </a:solidFill>
              <a:latin typeface="+mj-lt"/>
            </a:endParaRPr>
          </a:p>
          <a:p>
            <a:pPr marL="457200" lvl="1" indent="-182880">
              <a:buClr>
                <a:srgbClr val="93A299"/>
              </a:buClr>
              <a:buSzPct val="85000"/>
              <a:defRPr/>
            </a:pPr>
            <a:r>
              <a:rPr lang="en-US" dirty="0">
                <a:solidFill>
                  <a:srgbClr val="292934"/>
                </a:solidFill>
                <a:latin typeface="+mj-lt"/>
              </a:rPr>
              <a:t>Individual Attorney Representation and Class Action Lawsuits</a:t>
            </a:r>
          </a:p>
          <a:p>
            <a:pPr marL="457200" lvl="1" indent="-182880">
              <a:buClr>
                <a:srgbClr val="93A299"/>
              </a:buClr>
              <a:buSzPct val="85000"/>
              <a:defRPr/>
            </a:pPr>
            <a:endParaRPr lang="en-US" dirty="0">
              <a:solidFill>
                <a:srgbClr val="292934"/>
              </a:solidFill>
              <a:latin typeface="+mj-lt"/>
            </a:endParaRPr>
          </a:p>
          <a:p>
            <a:pPr marL="457200" lvl="1" indent="-182880">
              <a:buClr>
                <a:srgbClr val="93A299"/>
              </a:buClr>
              <a:buSzPct val="85000"/>
              <a:defRPr/>
            </a:pPr>
            <a:r>
              <a:rPr lang="en-US" dirty="0">
                <a:solidFill>
                  <a:srgbClr val="292934"/>
                </a:solidFill>
                <a:latin typeface="+mj-lt"/>
              </a:rPr>
              <a:t>Training &amp; Mentoring of Veterans Advocates</a:t>
            </a:r>
          </a:p>
          <a:p>
            <a:pPr marL="274320" lvl="1" indent="0">
              <a:buClr>
                <a:srgbClr val="93A299"/>
              </a:buClr>
              <a:buSzPct val="85000"/>
              <a:buNone/>
              <a:defRPr/>
            </a:pPr>
            <a:r>
              <a:rPr lang="en-US" dirty="0">
                <a:solidFill>
                  <a:srgbClr val="292934"/>
                </a:solidFill>
                <a:latin typeface="+mj-lt"/>
              </a:rPr>
              <a:t> </a:t>
            </a:r>
          </a:p>
          <a:p>
            <a:pPr marL="457200" lvl="1" indent="-182880">
              <a:buClr>
                <a:srgbClr val="93A299"/>
              </a:buClr>
              <a:buSzPct val="85000"/>
              <a:defRPr/>
            </a:pPr>
            <a:r>
              <a:rPr lang="en-US" dirty="0">
                <a:solidFill>
                  <a:srgbClr val="292934"/>
                </a:solidFill>
                <a:latin typeface="+mj-lt"/>
              </a:rPr>
              <a:t>Publication of Training Materials- Including the </a:t>
            </a:r>
            <a:r>
              <a:rPr lang="en-US" i="1" dirty="0">
                <a:solidFill>
                  <a:srgbClr val="292934"/>
                </a:solidFill>
                <a:latin typeface="+mj-lt"/>
              </a:rPr>
              <a:t>Veterans Benefits Manual</a:t>
            </a:r>
          </a:p>
          <a:p>
            <a:pPr marL="457200" lvl="1" indent="-182880">
              <a:buClr>
                <a:srgbClr val="93A299"/>
              </a:buClr>
              <a:buSzPct val="85000"/>
              <a:defRPr/>
            </a:pPr>
            <a:endParaRPr lang="en-US" dirty="0">
              <a:solidFill>
                <a:srgbClr val="292934"/>
              </a:solidFill>
              <a:latin typeface="+mj-lt"/>
            </a:endParaRPr>
          </a:p>
          <a:p>
            <a:pPr marL="457200" lvl="1" indent="-182880">
              <a:buClr>
                <a:srgbClr val="93A299"/>
              </a:buClr>
              <a:buSzPct val="85000"/>
              <a:defRPr/>
            </a:pPr>
            <a:r>
              <a:rPr lang="en-US" dirty="0">
                <a:solidFill>
                  <a:srgbClr val="292934"/>
                </a:solidFill>
                <a:latin typeface="+mj-lt"/>
              </a:rPr>
              <a:t>Lawyers Serving Warriors® </a:t>
            </a:r>
          </a:p>
          <a:p>
            <a:endParaRPr lang="en-US" sz="2000" dirty="0"/>
          </a:p>
        </p:txBody>
      </p:sp>
      <p:sp>
        <p:nvSpPr>
          <p:cNvPr id="4" name="Footer Placeholder 3"/>
          <p:cNvSpPr>
            <a:spLocks noGrp="1"/>
          </p:cNvSpPr>
          <p:nvPr>
            <p:ph type="ftr" sz="quarter" idx="4294967295"/>
          </p:nvPr>
        </p:nvSpPr>
        <p:spPr>
          <a:xfrm>
            <a:off x="1002632" y="6451600"/>
            <a:ext cx="7696200" cy="406400"/>
          </a:xfrm>
        </p:spPr>
        <p:txBody>
          <a:bodyPr/>
          <a:lstStyle/>
          <a:p>
            <a:pPr algn="ctr"/>
            <a:r>
              <a:rPr lang="en-US" sz="800" dirty="0"/>
              <a:t>© 2021 National Veterans Legal Services Program. All Rights Reserved.  www.nvlsp.org</a:t>
            </a:r>
          </a:p>
        </p:txBody>
      </p:sp>
      <p:sp>
        <p:nvSpPr>
          <p:cNvPr id="7" name="Slide Number Placeholder 6"/>
          <p:cNvSpPr>
            <a:spLocks noGrp="1"/>
          </p:cNvSpPr>
          <p:nvPr>
            <p:ph type="sldNum" sz="quarter" idx="12"/>
          </p:nvPr>
        </p:nvSpPr>
        <p:spPr/>
        <p:txBody>
          <a:bodyPr/>
          <a:lstStyle/>
          <a:p>
            <a:fld id="{A28FA1F6-F0BA-46AD-A9EE-C1DFC3AC1897}" type="slidenum">
              <a:rPr lang="en-US" smtClean="0"/>
              <a:t>3</a:t>
            </a:fld>
            <a:endParaRPr lang="en-US"/>
          </a:p>
        </p:txBody>
      </p:sp>
    </p:spTree>
    <p:extLst>
      <p:ext uri="{BB962C8B-B14F-4D97-AF65-F5344CB8AC3E}">
        <p14:creationId xmlns:p14="http://schemas.microsoft.com/office/powerpoint/2010/main" val="694870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7FA8-B8EF-41C1-8ED7-83C511583C83}"/>
              </a:ext>
            </a:extLst>
          </p:cNvPr>
          <p:cNvSpPr>
            <a:spLocks noGrp="1"/>
          </p:cNvSpPr>
          <p:nvPr>
            <p:ph type="title"/>
          </p:nvPr>
        </p:nvSpPr>
        <p:spPr/>
        <p:txBody>
          <a:bodyPr/>
          <a:lstStyle/>
          <a:p>
            <a:r>
              <a:rPr lang="en-US" sz="4400" dirty="0"/>
              <a:t>I’m at the PEB … </a:t>
            </a:r>
            <a:endParaRPr lang="en-US" dirty="0"/>
          </a:p>
        </p:txBody>
      </p:sp>
      <p:sp>
        <p:nvSpPr>
          <p:cNvPr id="3" name="Content Placeholder 2">
            <a:extLst>
              <a:ext uri="{FF2B5EF4-FFF2-40B4-BE49-F238E27FC236}">
                <a16:creationId xmlns:a16="http://schemas.microsoft.com/office/drawing/2014/main" id="{103A1652-DAEC-4CD6-894F-A3AD5A375716}"/>
              </a:ext>
            </a:extLst>
          </p:cNvPr>
          <p:cNvSpPr>
            <a:spLocks noGrp="1"/>
          </p:cNvSpPr>
          <p:nvPr>
            <p:ph idx="1"/>
          </p:nvPr>
        </p:nvSpPr>
        <p:spPr/>
        <p:txBody>
          <a:bodyPr/>
          <a:lstStyle/>
          <a:p>
            <a:pPr marL="274637" lvl="1" indent="0">
              <a:buClr>
                <a:srgbClr val="93A299"/>
              </a:buClr>
              <a:buSzPct val="85000"/>
              <a:buNone/>
              <a:defRPr/>
            </a:pPr>
            <a:r>
              <a:rPr lang="en-US" sz="2200" dirty="0">
                <a:solidFill>
                  <a:srgbClr val="292934"/>
                </a:solidFill>
                <a:latin typeface="+mj-lt"/>
              </a:rPr>
              <a:t>                                     		</a:t>
            </a:r>
            <a:r>
              <a:rPr lang="en-US" sz="2200" u="sng" dirty="0">
                <a:solidFill>
                  <a:srgbClr val="292934"/>
                </a:solidFill>
                <a:latin typeface="+mj-lt"/>
              </a:rPr>
              <a:t>TDRL</a:t>
            </a:r>
            <a:r>
              <a:rPr lang="en-US" sz="2200" dirty="0">
                <a:solidFill>
                  <a:srgbClr val="292934"/>
                </a:solidFill>
                <a:latin typeface="+mj-lt"/>
              </a:rPr>
              <a:t>: Temporary Disability    					Retirement List and it occurs when 				an SM has a condition  (mental or 				physical) that may get better or 				worse over the next 3 years. </a:t>
            </a:r>
          </a:p>
          <a:p>
            <a:pPr marL="457200" lvl="1" indent="-182563">
              <a:buClr>
                <a:srgbClr val="93A299"/>
              </a:buClr>
              <a:buSzPct val="85000"/>
              <a:defRPr/>
            </a:pPr>
            <a:endParaRPr lang="en-US" sz="2200" dirty="0">
              <a:solidFill>
                <a:srgbClr val="292934"/>
              </a:solidFill>
              <a:latin typeface="+mj-lt"/>
            </a:endParaRPr>
          </a:p>
          <a:p>
            <a:pPr marL="274637" lvl="1" indent="0">
              <a:buClr>
                <a:srgbClr val="93A299"/>
              </a:buClr>
              <a:buSzPct val="85000"/>
              <a:buNone/>
              <a:defRPr/>
            </a:pPr>
            <a:r>
              <a:rPr lang="en-US" sz="2300" dirty="0">
                <a:solidFill>
                  <a:srgbClr val="292934"/>
                </a:solidFill>
                <a:latin typeface="+mj-lt"/>
              </a:rPr>
              <a:t>				</a:t>
            </a:r>
            <a:r>
              <a:rPr lang="en-US" sz="2300" u="sng" dirty="0">
                <a:solidFill>
                  <a:srgbClr val="292934"/>
                </a:solidFill>
                <a:latin typeface="+mj-lt"/>
              </a:rPr>
              <a:t>Condition that almost always </a:t>
            </a:r>
            <a:r>
              <a:rPr lang="en-US" sz="2300" dirty="0">
                <a:solidFill>
                  <a:srgbClr val="292934"/>
                </a:solidFill>
                <a:latin typeface="+mj-lt"/>
              </a:rPr>
              <a:t>				</a:t>
            </a:r>
            <a:r>
              <a:rPr lang="en-US" sz="2300" u="sng" dirty="0">
                <a:solidFill>
                  <a:srgbClr val="292934"/>
                </a:solidFill>
                <a:latin typeface="+mj-lt"/>
              </a:rPr>
              <a:t>requires TDRL:</a:t>
            </a:r>
            <a:r>
              <a:rPr lang="en-US" sz="2300" dirty="0">
                <a:solidFill>
                  <a:srgbClr val="292934"/>
                </a:solidFill>
                <a:latin typeface="+mj-lt"/>
              </a:rPr>
              <a:t> PTSD.</a:t>
            </a:r>
          </a:p>
          <a:p>
            <a:pPr marL="730250" lvl="2" indent="-182563">
              <a:buClr>
                <a:srgbClr val="93A299"/>
              </a:buClr>
              <a:buSzPct val="90000"/>
              <a:defRPr/>
            </a:pPr>
            <a:endParaRPr lang="en-US" sz="2300" dirty="0">
              <a:solidFill>
                <a:srgbClr val="292934"/>
              </a:solidFill>
              <a:latin typeface="+mj-lt"/>
            </a:endParaRPr>
          </a:p>
          <a:p>
            <a:pPr marL="640397" lvl="2" indent="0">
              <a:buClr>
                <a:srgbClr val="93A299"/>
              </a:buClr>
              <a:buSzPct val="85000"/>
              <a:buNone/>
              <a:defRPr/>
            </a:pPr>
            <a:r>
              <a:rPr lang="en-US" sz="2200" dirty="0">
                <a:solidFill>
                  <a:srgbClr val="292934"/>
                </a:solidFill>
                <a:latin typeface="+mj-lt"/>
              </a:rPr>
              <a:t>				</a:t>
            </a:r>
            <a:r>
              <a:rPr lang="en-US" sz="2200" u="sng" dirty="0">
                <a:solidFill>
                  <a:srgbClr val="292934"/>
                </a:solidFill>
                <a:latin typeface="+mj-lt"/>
              </a:rPr>
              <a:t>Avoidable?</a:t>
            </a:r>
            <a:r>
              <a:rPr lang="en-US" sz="2200" dirty="0">
                <a:solidFill>
                  <a:srgbClr val="292934"/>
                </a:solidFill>
                <a:latin typeface="+mj-lt"/>
              </a:rPr>
              <a:t>: Only if  medical 					evidence shows that it is stable for 				rating purposes. </a:t>
            </a:r>
          </a:p>
          <a:p>
            <a:endParaRPr lang="en-US" dirty="0"/>
          </a:p>
        </p:txBody>
      </p:sp>
      <p:sp>
        <p:nvSpPr>
          <p:cNvPr id="4" name="Slide Number Placeholder 3">
            <a:extLst>
              <a:ext uri="{FF2B5EF4-FFF2-40B4-BE49-F238E27FC236}">
                <a16:creationId xmlns:a16="http://schemas.microsoft.com/office/drawing/2014/main" id="{786415C9-7BA9-4062-85F7-29ADF5E7126B}"/>
              </a:ext>
            </a:extLst>
          </p:cNvPr>
          <p:cNvSpPr>
            <a:spLocks noGrp="1"/>
          </p:cNvSpPr>
          <p:nvPr>
            <p:ph type="sldNum" sz="quarter" idx="12"/>
          </p:nvPr>
        </p:nvSpPr>
        <p:spPr/>
        <p:txBody>
          <a:bodyPr/>
          <a:lstStyle/>
          <a:p>
            <a:fld id="{A28FA1F6-F0BA-46AD-A9EE-C1DFC3AC1897}" type="slidenum">
              <a:rPr lang="en-US" smtClean="0"/>
              <a:pPr/>
              <a:t>30</a:t>
            </a:fld>
            <a:endParaRPr lang="en-US" dirty="0"/>
          </a:p>
        </p:txBody>
      </p:sp>
      <p:sp>
        <p:nvSpPr>
          <p:cNvPr id="5" name="Footer Placeholder 4">
            <a:extLst>
              <a:ext uri="{FF2B5EF4-FFF2-40B4-BE49-F238E27FC236}">
                <a16:creationId xmlns:a16="http://schemas.microsoft.com/office/drawing/2014/main" id="{E5B3B594-113B-4DF1-B617-0D7E28B81F32}"/>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12" descr="Soldier">
            <a:extLst>
              <a:ext uri="{FF2B5EF4-FFF2-40B4-BE49-F238E27FC236}">
                <a16:creationId xmlns:a16="http://schemas.microsoft.com/office/drawing/2014/main" id="{4257F2B3-67E5-4FED-8239-53006EB3B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13030"/>
            <a:ext cx="1673313" cy="2915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ilitary Girl Saluting">
            <a:extLst>
              <a:ext uri="{FF2B5EF4-FFF2-40B4-BE49-F238E27FC236}">
                <a16:creationId xmlns:a16="http://schemas.microsoft.com/office/drawing/2014/main" id="{26B719CE-5D5B-4F05-B1CB-424993185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00400"/>
            <a:ext cx="1446953" cy="2740441"/>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5">
            <a:extLst>
              <a:ext uri="{FF2B5EF4-FFF2-40B4-BE49-F238E27FC236}">
                <a16:creationId xmlns:a16="http://schemas.microsoft.com/office/drawing/2014/main" id="{DB9EBF58-2F72-4791-919C-FD67621A7FDC}"/>
              </a:ext>
            </a:extLst>
          </p:cNvPr>
          <p:cNvSpPr/>
          <p:nvPr/>
        </p:nvSpPr>
        <p:spPr>
          <a:xfrm>
            <a:off x="761999" y="1206960"/>
            <a:ext cx="1676401" cy="1525461"/>
          </a:xfrm>
          <a:prstGeom prst="cloudCallout">
            <a:avLst/>
          </a:prstGeom>
          <a:solidFill>
            <a:srgbClr val="93A299"/>
          </a:solidFill>
          <a:ln w="26425" cap="flat" cmpd="sng" algn="ctr">
            <a:solidFill>
              <a:srgbClr val="93A2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j-lt"/>
                <a:ea typeface="+mn-ea"/>
                <a:cs typeface="+mn-cs"/>
              </a:rPr>
              <a:t>What is TDRL?</a:t>
            </a:r>
          </a:p>
        </p:txBody>
      </p:sp>
      <p:sp>
        <p:nvSpPr>
          <p:cNvPr id="9" name="Cloud Callout 11">
            <a:extLst>
              <a:ext uri="{FF2B5EF4-FFF2-40B4-BE49-F238E27FC236}">
                <a16:creationId xmlns:a16="http://schemas.microsoft.com/office/drawing/2014/main" id="{E724A7EC-C639-4009-99B3-EC1D5E2B1353}"/>
              </a:ext>
            </a:extLst>
          </p:cNvPr>
          <p:cNvSpPr/>
          <p:nvPr/>
        </p:nvSpPr>
        <p:spPr>
          <a:xfrm>
            <a:off x="2514600" y="1575394"/>
            <a:ext cx="1828800" cy="1480207"/>
          </a:xfrm>
          <a:prstGeom prst="cloudCallout">
            <a:avLst/>
          </a:prstGeom>
          <a:solidFill>
            <a:srgbClr val="93A299"/>
          </a:solidFill>
          <a:ln w="26425" cap="flat" cmpd="sng" algn="ctr">
            <a:solidFill>
              <a:srgbClr val="93A2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FFFFFF"/>
                </a:solidFill>
                <a:latin typeface="+mj-lt"/>
              </a:rPr>
              <a:t>Can I avoid it?</a:t>
            </a:r>
            <a:endParaRPr kumimoji="0" lang="en-US" sz="1600" b="0" i="0" u="none" strike="noStrike" kern="0" cap="none" spc="0" normalizeH="0" baseline="0" noProof="0" dirty="0">
              <a:ln>
                <a:noFill/>
              </a:ln>
              <a:solidFill>
                <a:srgbClr val="FFFFFF"/>
              </a:solidFill>
              <a:effectLst/>
              <a:uLnTx/>
              <a:uFillTx/>
              <a:latin typeface="+mj-lt"/>
            </a:endParaRPr>
          </a:p>
        </p:txBody>
      </p:sp>
    </p:spTree>
    <p:extLst>
      <p:ext uri="{BB962C8B-B14F-4D97-AF65-F5344CB8AC3E}">
        <p14:creationId xmlns:p14="http://schemas.microsoft.com/office/powerpoint/2010/main" val="6583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C739-EFCC-4486-9698-122684009B4D}"/>
              </a:ext>
            </a:extLst>
          </p:cNvPr>
          <p:cNvSpPr>
            <a:spLocks noGrp="1"/>
          </p:cNvSpPr>
          <p:nvPr>
            <p:ph type="title"/>
          </p:nvPr>
        </p:nvSpPr>
        <p:spPr/>
        <p:txBody>
          <a:bodyPr/>
          <a:lstStyle/>
          <a:p>
            <a:r>
              <a:rPr lang="en-US" sz="2400" dirty="0"/>
              <a:t>I’m on the Temporary Disability Retirement List (TDRL) …</a:t>
            </a:r>
          </a:p>
        </p:txBody>
      </p:sp>
      <p:sp>
        <p:nvSpPr>
          <p:cNvPr id="4" name="Slide Number Placeholder 3">
            <a:extLst>
              <a:ext uri="{FF2B5EF4-FFF2-40B4-BE49-F238E27FC236}">
                <a16:creationId xmlns:a16="http://schemas.microsoft.com/office/drawing/2014/main" id="{CEBCB8AC-F0A6-40C0-99F9-C2C4B1AAE9DC}"/>
              </a:ext>
            </a:extLst>
          </p:cNvPr>
          <p:cNvSpPr>
            <a:spLocks noGrp="1"/>
          </p:cNvSpPr>
          <p:nvPr>
            <p:ph type="sldNum" sz="quarter" idx="12"/>
          </p:nvPr>
        </p:nvSpPr>
        <p:spPr/>
        <p:txBody>
          <a:bodyPr/>
          <a:lstStyle/>
          <a:p>
            <a:fld id="{A28FA1F6-F0BA-46AD-A9EE-C1DFC3AC1897}" type="slidenum">
              <a:rPr lang="en-US" smtClean="0"/>
              <a:pPr/>
              <a:t>31</a:t>
            </a:fld>
            <a:endParaRPr lang="en-US" dirty="0"/>
          </a:p>
        </p:txBody>
      </p:sp>
      <p:sp>
        <p:nvSpPr>
          <p:cNvPr id="5" name="Footer Placeholder 4">
            <a:extLst>
              <a:ext uri="{FF2B5EF4-FFF2-40B4-BE49-F238E27FC236}">
                <a16:creationId xmlns:a16="http://schemas.microsoft.com/office/drawing/2014/main" id="{93C19F4E-B065-42B4-9697-97AA20A73FEB}"/>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9" name="Content Placeholder 8">
            <a:extLst>
              <a:ext uri="{FF2B5EF4-FFF2-40B4-BE49-F238E27FC236}">
                <a16:creationId xmlns:a16="http://schemas.microsoft.com/office/drawing/2014/main" id="{269D2051-3EBA-4A81-BCDC-5923E4BAF7B7}"/>
              </a:ext>
            </a:extLst>
          </p:cNvPr>
          <p:cNvPicPr>
            <a:picLocks noGrp="1" noChangeAspect="1"/>
          </p:cNvPicPr>
          <p:nvPr>
            <p:ph idx="1"/>
          </p:nvPr>
        </p:nvPicPr>
        <p:blipFill>
          <a:blip r:embed="rId2"/>
          <a:stretch>
            <a:fillRect/>
          </a:stretch>
        </p:blipFill>
        <p:spPr>
          <a:xfrm>
            <a:off x="3962400" y="1447800"/>
            <a:ext cx="4267200" cy="4656022"/>
          </a:xfrm>
          <a:prstGeom prst="rect">
            <a:avLst/>
          </a:prstGeom>
        </p:spPr>
      </p:pic>
      <p:pic>
        <p:nvPicPr>
          <p:cNvPr id="10" name="Picture 9">
            <a:extLst>
              <a:ext uri="{FF2B5EF4-FFF2-40B4-BE49-F238E27FC236}">
                <a16:creationId xmlns:a16="http://schemas.microsoft.com/office/drawing/2014/main" id="{E4C09043-BD4F-4BE6-8195-5988BD0A4951}"/>
              </a:ext>
            </a:extLst>
          </p:cNvPr>
          <p:cNvPicPr>
            <a:picLocks noChangeAspect="1"/>
          </p:cNvPicPr>
          <p:nvPr/>
        </p:nvPicPr>
        <p:blipFill>
          <a:blip r:embed="rId3"/>
          <a:stretch>
            <a:fillRect/>
          </a:stretch>
        </p:blipFill>
        <p:spPr>
          <a:xfrm>
            <a:off x="1447800" y="2971800"/>
            <a:ext cx="1670449" cy="2914141"/>
          </a:xfrm>
          <a:prstGeom prst="rect">
            <a:avLst/>
          </a:prstGeom>
        </p:spPr>
      </p:pic>
      <p:sp>
        <p:nvSpPr>
          <p:cNvPr id="12" name="Oval Callout 5">
            <a:extLst>
              <a:ext uri="{FF2B5EF4-FFF2-40B4-BE49-F238E27FC236}">
                <a16:creationId xmlns:a16="http://schemas.microsoft.com/office/drawing/2014/main" id="{82E0C586-A6C9-4231-9D22-53DF6D5F8A53}"/>
              </a:ext>
            </a:extLst>
          </p:cNvPr>
          <p:cNvSpPr/>
          <p:nvPr/>
        </p:nvSpPr>
        <p:spPr>
          <a:xfrm>
            <a:off x="773772" y="943458"/>
            <a:ext cx="2480129" cy="1923365"/>
          </a:xfrm>
          <a:prstGeom prst="wedgeEllipseCallout">
            <a:avLst/>
          </a:prstGeom>
          <a:solidFill>
            <a:srgbClr val="93A299"/>
          </a:solidFill>
          <a:ln w="26425" cap="flat" cmpd="sng" algn="ctr">
            <a:solidFill>
              <a:srgbClr val="93A2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mj-lt"/>
                <a:ea typeface="+mn-ea"/>
                <a:cs typeface="+mn-cs"/>
              </a:rPr>
              <a:t>I am on the TDRL and I worried my rating will go down.</a:t>
            </a:r>
          </a:p>
        </p:txBody>
      </p:sp>
    </p:spTree>
    <p:extLst>
      <p:ext uri="{BB962C8B-B14F-4D97-AF65-F5344CB8AC3E}">
        <p14:creationId xmlns:p14="http://schemas.microsoft.com/office/powerpoint/2010/main" val="173730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01C3-FEDD-494C-8993-EA1E36234598}"/>
              </a:ext>
            </a:extLst>
          </p:cNvPr>
          <p:cNvSpPr>
            <a:spLocks noGrp="1"/>
          </p:cNvSpPr>
          <p:nvPr>
            <p:ph type="title"/>
          </p:nvPr>
        </p:nvSpPr>
        <p:spPr/>
        <p:txBody>
          <a:bodyPr/>
          <a:lstStyle/>
          <a:p>
            <a:r>
              <a:rPr lang="en-US" sz="4400" dirty="0"/>
              <a:t>PEB Success Story </a:t>
            </a:r>
            <a:endParaRPr lang="en-US" dirty="0"/>
          </a:p>
        </p:txBody>
      </p:sp>
      <p:sp>
        <p:nvSpPr>
          <p:cNvPr id="3" name="Content Placeholder 2">
            <a:extLst>
              <a:ext uri="{FF2B5EF4-FFF2-40B4-BE49-F238E27FC236}">
                <a16:creationId xmlns:a16="http://schemas.microsoft.com/office/drawing/2014/main" id="{0692AD3F-5FD5-4F57-AEFF-E7C91CF512BB}"/>
              </a:ext>
            </a:extLst>
          </p:cNvPr>
          <p:cNvSpPr>
            <a:spLocks noGrp="1"/>
          </p:cNvSpPr>
          <p:nvPr>
            <p:ph idx="1"/>
          </p:nvPr>
        </p:nvSpPr>
        <p:spPr>
          <a:xfrm>
            <a:off x="762000" y="990600"/>
            <a:ext cx="5540272" cy="5356072"/>
          </a:xfrm>
        </p:spPr>
        <p:txBody>
          <a:bodyPr>
            <a:normAutofit/>
          </a:bodyPr>
          <a:lstStyle/>
          <a:p>
            <a:pPr marL="0" lvl="0" indent="0">
              <a:buClr>
                <a:srgbClr val="93A299"/>
              </a:buClr>
              <a:buSzPct val="85000"/>
              <a:buNone/>
              <a:defRPr/>
            </a:pPr>
            <a:r>
              <a:rPr lang="en-US" dirty="0">
                <a:latin typeface="+mj-lt"/>
              </a:rPr>
              <a:t>A Special Warfare Combatant-Craft Crewman incurred a TBI when his craft experienced a bow plunge at 50 miles per hour off the coast of Iran, submerging him and the craft underwater.  The  Informal PEB  found him FIT despite the fact that the dizziness, migraines and vertigo caused by his TBI left him unable to return to a SWCC boat or to work more than 24 hours a week in any capacity. </a:t>
            </a:r>
          </a:p>
          <a:p>
            <a:pPr marL="0" lvl="0" indent="0">
              <a:buClr>
                <a:srgbClr val="93A299"/>
              </a:buClr>
              <a:buSzPct val="85000"/>
              <a:buNone/>
              <a:defRPr/>
            </a:pPr>
            <a:r>
              <a:rPr lang="en-US" dirty="0">
                <a:solidFill>
                  <a:srgbClr val="292934"/>
                </a:solidFill>
                <a:latin typeface="+mj-lt"/>
              </a:rPr>
              <a:t>NVLSP and pro bono counsel represented him before the Formal PEB. He </a:t>
            </a:r>
            <a:r>
              <a:rPr lang="en-US" dirty="0">
                <a:latin typeface="+mj-lt"/>
              </a:rPr>
              <a:t>was found unfit for TBI with vertigo of central origin and migraines.  His injury was found to be combat related. </a:t>
            </a:r>
            <a:endParaRPr lang="en-US" dirty="0">
              <a:solidFill>
                <a:srgbClr val="292934"/>
              </a:solidFill>
              <a:latin typeface="+mj-lt"/>
            </a:endParaRPr>
          </a:p>
          <a:p>
            <a:endParaRPr lang="en-US" dirty="0"/>
          </a:p>
        </p:txBody>
      </p:sp>
      <p:sp>
        <p:nvSpPr>
          <p:cNvPr id="4" name="Slide Number Placeholder 3">
            <a:extLst>
              <a:ext uri="{FF2B5EF4-FFF2-40B4-BE49-F238E27FC236}">
                <a16:creationId xmlns:a16="http://schemas.microsoft.com/office/drawing/2014/main" id="{EBC2088C-631A-4E6E-88D4-B1EE78EB1592}"/>
              </a:ext>
            </a:extLst>
          </p:cNvPr>
          <p:cNvSpPr>
            <a:spLocks noGrp="1"/>
          </p:cNvSpPr>
          <p:nvPr>
            <p:ph type="sldNum" sz="quarter" idx="12"/>
          </p:nvPr>
        </p:nvSpPr>
        <p:spPr/>
        <p:txBody>
          <a:bodyPr/>
          <a:lstStyle/>
          <a:p>
            <a:fld id="{A28FA1F6-F0BA-46AD-A9EE-C1DFC3AC1897}" type="slidenum">
              <a:rPr lang="en-US" smtClean="0"/>
              <a:pPr/>
              <a:t>32</a:t>
            </a:fld>
            <a:endParaRPr lang="en-US" dirty="0"/>
          </a:p>
        </p:txBody>
      </p:sp>
      <p:sp>
        <p:nvSpPr>
          <p:cNvPr id="5" name="Footer Placeholder 4">
            <a:extLst>
              <a:ext uri="{FF2B5EF4-FFF2-40B4-BE49-F238E27FC236}">
                <a16:creationId xmlns:a16="http://schemas.microsoft.com/office/drawing/2014/main" id="{35585373-77CC-44D9-B969-8019EA29E342}"/>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1026" name="5CEC0BA6-C9C7-4EFF-AFA8-8F1C546BC812" descr="Image">
            <a:extLst>
              <a:ext uri="{FF2B5EF4-FFF2-40B4-BE49-F238E27FC236}">
                <a16:creationId xmlns:a16="http://schemas.microsoft.com/office/drawing/2014/main" id="{B1330B91-B75E-43F7-A89A-2372D543B6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4571" y="2088132"/>
            <a:ext cx="2560616" cy="278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286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457200"/>
            <a:ext cx="7620000" cy="4267200"/>
          </a:xfrm>
        </p:spPr>
        <p:txBody>
          <a:bodyPr/>
          <a:lstStyle/>
          <a:p>
            <a:pPr marL="114300" algn="ctr"/>
            <a:r>
              <a:rPr lang="en-US" sz="3200" b="1" dirty="0"/>
              <a:t>Boards for Correction of Military/Naval Records</a:t>
            </a:r>
            <a:br>
              <a:rPr lang="en-US" altLang="en-US" sz="3200" dirty="0"/>
            </a:br>
            <a:r>
              <a:rPr lang="en-US" altLang="en-US" sz="3200" dirty="0"/>
              <a:t>	</a:t>
            </a:r>
            <a:br>
              <a:rPr lang="en-US" altLang="en-US" sz="3200" dirty="0">
                <a:solidFill>
                  <a:srgbClr val="000000"/>
                </a:solidFill>
              </a:rPr>
            </a:br>
            <a:br>
              <a:rPr lang="en-US" sz="3200" dirty="0">
                <a:solidFill>
                  <a:srgbClr val="FF0000"/>
                </a:solidFill>
              </a:rPr>
            </a:br>
            <a:br>
              <a:rPr lang="en-US" sz="3200" dirty="0">
                <a:solidFill>
                  <a:srgbClr val="FF0000"/>
                </a:solidFill>
              </a:rPr>
            </a:br>
            <a:endParaRPr lang="en-US" sz="3200"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33</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sp>
        <p:nvSpPr>
          <p:cNvPr id="7" name="AutoShape 2" descr="Image result for us special operations comm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us special operations comma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C756BD8F-198A-4641-BA90-467B2990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2423160"/>
            <a:ext cx="2526654" cy="3368872"/>
          </a:xfrm>
          <a:prstGeom prst="rect">
            <a:avLst/>
          </a:prstGeom>
        </p:spPr>
      </p:pic>
    </p:spTree>
    <p:extLst>
      <p:ext uri="{BB962C8B-B14F-4D97-AF65-F5344CB8AC3E}">
        <p14:creationId xmlns:p14="http://schemas.microsoft.com/office/powerpoint/2010/main" val="4241434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1512088"/>
          </a:xfrm>
        </p:spPr>
        <p:txBody>
          <a:bodyPr/>
          <a:lstStyle/>
          <a:p>
            <a:r>
              <a:rPr lang="en-US" sz="3200" dirty="0">
                <a:cs typeface="Arial" panose="020B0604020202020204" pitchFamily="34" charset="0"/>
              </a:rPr>
              <a:t>Post-Discharge Relief:</a:t>
            </a:r>
            <a:br>
              <a:rPr lang="en-US" sz="3200" dirty="0">
                <a:cs typeface="Arial" panose="020B0604020202020204" pitchFamily="34" charset="0"/>
              </a:rPr>
            </a:br>
            <a:r>
              <a:rPr lang="en-US" sz="3200" dirty="0">
                <a:cs typeface="Arial" panose="020B0604020202020204" pitchFamily="34" charset="0"/>
              </a:rPr>
              <a:t>Boards for Correction of Military Records</a:t>
            </a:r>
          </a:p>
        </p:txBody>
      </p:sp>
      <p:sp>
        <p:nvSpPr>
          <p:cNvPr id="3" name="Content Placeholder 2"/>
          <p:cNvSpPr>
            <a:spLocks noGrp="1"/>
          </p:cNvSpPr>
          <p:nvPr>
            <p:ph idx="1"/>
          </p:nvPr>
        </p:nvSpPr>
        <p:spPr>
          <a:xfrm>
            <a:off x="762000" y="1905000"/>
            <a:ext cx="4724400" cy="3505200"/>
          </a:xfrm>
        </p:spPr>
        <p:txBody>
          <a:bodyPr>
            <a:normAutofit/>
          </a:bodyPr>
          <a:lstStyle/>
          <a:p>
            <a:pPr marL="274637" lvl="1" indent="0" eaLnBrk="0" fontAlgn="base" hangingPunct="0">
              <a:spcAft>
                <a:spcPct val="0"/>
              </a:spcAft>
              <a:buClr>
                <a:srgbClr val="93A299"/>
              </a:buClr>
              <a:buSzPct val="85000"/>
              <a:buNone/>
            </a:pPr>
            <a:endParaRPr lang="en-US" dirty="0">
              <a:solidFill>
                <a:srgbClr val="292934"/>
              </a:solidFill>
              <a:latin typeface="Arial"/>
            </a:endParaRPr>
          </a:p>
          <a:p>
            <a:pPr marL="457200" lvl="1" indent="-182563" eaLnBrk="0" fontAlgn="base" hangingPunct="0">
              <a:spcAft>
                <a:spcPct val="0"/>
              </a:spcAft>
              <a:buClr>
                <a:srgbClr val="93A299"/>
              </a:buClr>
              <a:buSzPct val="85000"/>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34</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sp>
        <p:nvSpPr>
          <p:cNvPr id="7" name="Rectangle 6">
            <a:extLst>
              <a:ext uri="{FF2B5EF4-FFF2-40B4-BE49-F238E27FC236}">
                <a16:creationId xmlns:a16="http://schemas.microsoft.com/office/drawing/2014/main" id="{C13FC04F-B542-4617-B7D8-3746E49019DF}"/>
              </a:ext>
            </a:extLst>
          </p:cNvPr>
          <p:cNvSpPr/>
          <p:nvPr/>
        </p:nvSpPr>
        <p:spPr>
          <a:xfrm>
            <a:off x="762001" y="1752600"/>
            <a:ext cx="7928810" cy="2554545"/>
          </a:xfrm>
          <a:prstGeom prst="rect">
            <a:avLst/>
          </a:prstGeom>
        </p:spPr>
        <p:txBody>
          <a:bodyPr wrap="square">
            <a:spAutoFit/>
          </a:bodyPr>
          <a:lstStyle/>
          <a:p>
            <a:pPr eaLnBrk="1" hangingPunct="1">
              <a:defRPr/>
            </a:pPr>
            <a:r>
              <a:rPr lang="en-US" sz="3200" dirty="0">
                <a:latin typeface="+mj-lt"/>
              </a:rPr>
              <a:t>Each military branch has a BCMR/BCNR where veterans who did not obtain a medical retirement in the IDES process can submit an application for medical retirement.</a:t>
            </a:r>
          </a:p>
        </p:txBody>
      </p:sp>
      <p:pic>
        <p:nvPicPr>
          <p:cNvPr id="8" name="Picture 7">
            <a:extLst>
              <a:ext uri="{FF2B5EF4-FFF2-40B4-BE49-F238E27FC236}">
                <a16:creationId xmlns:a16="http://schemas.microsoft.com/office/drawing/2014/main" id="{FCA3436B-F065-424E-9E2D-1352521D0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052222"/>
            <a:ext cx="2847260" cy="2135445"/>
          </a:xfrm>
          <a:prstGeom prst="rect">
            <a:avLst/>
          </a:prstGeom>
        </p:spPr>
      </p:pic>
    </p:spTree>
    <p:extLst>
      <p:ext uri="{BB962C8B-B14F-4D97-AF65-F5344CB8AC3E}">
        <p14:creationId xmlns:p14="http://schemas.microsoft.com/office/powerpoint/2010/main" val="1186952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1512088"/>
          </a:xfrm>
        </p:spPr>
        <p:txBody>
          <a:bodyPr/>
          <a:lstStyle/>
          <a:p>
            <a:r>
              <a:rPr lang="en-US" sz="3200" dirty="0">
                <a:cs typeface="Arial" panose="020B0604020202020204" pitchFamily="34" charset="0"/>
              </a:rPr>
              <a:t>Post-Discharge Relief:</a:t>
            </a:r>
            <a:br>
              <a:rPr lang="en-US" sz="3200" dirty="0">
                <a:cs typeface="Arial" panose="020B0604020202020204" pitchFamily="34" charset="0"/>
              </a:rPr>
            </a:br>
            <a:r>
              <a:rPr lang="en-US" sz="3200" dirty="0">
                <a:cs typeface="Arial" panose="020B0604020202020204" pitchFamily="34" charset="0"/>
              </a:rPr>
              <a:t>Boards for Correction of Military Records (BCMR/BCNR)</a:t>
            </a:r>
          </a:p>
        </p:txBody>
      </p:sp>
      <p:sp>
        <p:nvSpPr>
          <p:cNvPr id="3" name="Content Placeholder 2"/>
          <p:cNvSpPr>
            <a:spLocks noGrp="1"/>
          </p:cNvSpPr>
          <p:nvPr>
            <p:ph idx="1"/>
          </p:nvPr>
        </p:nvSpPr>
        <p:spPr>
          <a:xfrm>
            <a:off x="762000" y="1981200"/>
            <a:ext cx="8229600" cy="3711677"/>
          </a:xfrm>
        </p:spPr>
        <p:txBody>
          <a:bodyPr>
            <a:normAutofit fontScale="55000" lnSpcReduction="20000"/>
          </a:bodyPr>
          <a:lstStyle/>
          <a:p>
            <a:pPr marL="0" lvl="0" indent="0" fontAlgn="base">
              <a:lnSpc>
                <a:spcPct val="80000"/>
              </a:lnSpc>
              <a:spcAft>
                <a:spcPct val="0"/>
              </a:spcAft>
              <a:buClr>
                <a:srgbClr val="93A299"/>
              </a:buClr>
              <a:buSzPct val="85000"/>
              <a:buNone/>
              <a:defRPr/>
            </a:pPr>
            <a:r>
              <a:rPr lang="en-US" sz="3800" dirty="0">
                <a:solidFill>
                  <a:srgbClr val="292934"/>
                </a:solidFill>
                <a:latin typeface="+mj-lt"/>
              </a:rPr>
              <a:t>Veteran </a:t>
            </a:r>
            <a:r>
              <a:rPr lang="en-US" sz="3800" b="1" dirty="0">
                <a:solidFill>
                  <a:srgbClr val="292934"/>
                </a:solidFill>
                <a:latin typeface="+mj-lt"/>
              </a:rPr>
              <a:t>WAS</a:t>
            </a:r>
            <a:r>
              <a:rPr lang="en-US" sz="3800" dirty="0">
                <a:solidFill>
                  <a:srgbClr val="292934"/>
                </a:solidFill>
                <a:latin typeface="+mj-lt"/>
              </a:rPr>
              <a:t> provided Disability Evaluation System (DES) processing, but: </a:t>
            </a:r>
          </a:p>
          <a:p>
            <a:pPr marL="0" lvl="0" indent="0" fontAlgn="base">
              <a:lnSpc>
                <a:spcPct val="80000"/>
              </a:lnSpc>
              <a:spcAft>
                <a:spcPct val="0"/>
              </a:spcAft>
              <a:buClr>
                <a:srgbClr val="93A299"/>
              </a:buClr>
              <a:buSzPct val="85000"/>
              <a:buNone/>
              <a:defRPr/>
            </a:pPr>
            <a:endParaRPr lang="en-US" sz="3800" dirty="0">
              <a:solidFill>
                <a:srgbClr val="292934"/>
              </a:solidFill>
              <a:latin typeface="+mj-lt"/>
            </a:endParaRPr>
          </a:p>
          <a:p>
            <a:pPr marL="457200" lvl="1" indent="-182563" fontAlgn="base">
              <a:lnSpc>
                <a:spcPct val="80000"/>
              </a:lnSpc>
              <a:spcAft>
                <a:spcPct val="0"/>
              </a:spcAft>
              <a:buClr>
                <a:srgbClr val="93A299"/>
              </a:buClr>
              <a:buSzPct val="85000"/>
              <a:defRPr/>
            </a:pPr>
            <a:r>
              <a:rPr lang="en-US" sz="3800" dirty="0">
                <a:solidFill>
                  <a:srgbClr val="292934"/>
                </a:solidFill>
                <a:latin typeface="+mj-lt"/>
              </a:rPr>
              <a:t>The PEB fails to identify all unfitting conditions or fails to provide the correct disability rating, resulting in service member’s separation with severance payment. </a:t>
            </a:r>
          </a:p>
          <a:p>
            <a:pPr marL="182563" lvl="0" indent="-182563">
              <a:buClr>
                <a:srgbClr val="93A299"/>
              </a:buClr>
              <a:buSzPct val="85000"/>
              <a:defRPr/>
            </a:pPr>
            <a:endParaRPr lang="en-US" sz="2400" dirty="0">
              <a:solidFill>
                <a:srgbClr val="292934"/>
              </a:solidFill>
              <a:latin typeface="Arial"/>
            </a:endParaRPr>
          </a:p>
          <a:p>
            <a:pPr marL="0" lvl="0" indent="0">
              <a:buClr>
                <a:srgbClr val="93A299"/>
              </a:buClr>
              <a:buSzPct val="85000"/>
              <a:buNone/>
              <a:defRPr/>
            </a:pPr>
            <a:r>
              <a:rPr lang="en-US" sz="3800" dirty="0">
                <a:solidFill>
                  <a:srgbClr val="292934"/>
                </a:solidFill>
                <a:latin typeface="+mj-lt"/>
              </a:rPr>
              <a:t>Veteran </a:t>
            </a:r>
            <a:r>
              <a:rPr lang="en-US" sz="3800" b="1" dirty="0">
                <a:solidFill>
                  <a:srgbClr val="292934"/>
                </a:solidFill>
                <a:latin typeface="+mj-lt"/>
              </a:rPr>
              <a:t>WAS NOT </a:t>
            </a:r>
            <a:r>
              <a:rPr lang="en-US" sz="3800" dirty="0">
                <a:solidFill>
                  <a:srgbClr val="292934"/>
                </a:solidFill>
                <a:latin typeface="+mj-lt"/>
              </a:rPr>
              <a:t>provided Disability Evaluation System processing and was separated with injuries because: </a:t>
            </a:r>
          </a:p>
          <a:p>
            <a:pPr marL="457200" lvl="1" indent="-182563">
              <a:buClr>
                <a:srgbClr val="93A299"/>
              </a:buClr>
              <a:buSzPct val="85000"/>
              <a:defRPr/>
            </a:pPr>
            <a:r>
              <a:rPr lang="en-US" sz="3800" dirty="0">
                <a:solidFill>
                  <a:srgbClr val="292934"/>
                </a:solidFill>
                <a:latin typeface="+mj-lt"/>
              </a:rPr>
              <a:t>Fulfilled his/her service obligation</a:t>
            </a:r>
          </a:p>
          <a:p>
            <a:pPr marL="457200" lvl="1" indent="-182563">
              <a:buClr>
                <a:srgbClr val="93A299"/>
              </a:buClr>
              <a:buSzPct val="85000"/>
              <a:defRPr/>
            </a:pPr>
            <a:r>
              <a:rPr lang="en-US" sz="3800" dirty="0">
                <a:solidFill>
                  <a:srgbClr val="292934"/>
                </a:solidFill>
                <a:latin typeface="+mj-lt"/>
              </a:rPr>
              <a:t>Injuries caused misconduct that resulted in administrative separation</a:t>
            </a:r>
          </a:p>
          <a:p>
            <a:pPr marL="457200" lvl="1" indent="-182563">
              <a:buClr>
                <a:srgbClr val="93A299"/>
              </a:buClr>
              <a:buSzPct val="85000"/>
              <a:defRPr/>
            </a:pPr>
            <a:r>
              <a:rPr lang="en-US" sz="3800" dirty="0">
                <a:solidFill>
                  <a:srgbClr val="292934"/>
                </a:solidFill>
                <a:latin typeface="+mj-lt"/>
              </a:rPr>
              <a:t>Military wrongly determines the service member’s injury is not a compensable condition.</a:t>
            </a:r>
          </a:p>
          <a:p>
            <a:pPr marL="274637" lvl="1" indent="0" eaLnBrk="0" fontAlgn="base" hangingPunct="0">
              <a:spcAft>
                <a:spcPct val="0"/>
              </a:spcAft>
              <a:buClr>
                <a:srgbClr val="93A299"/>
              </a:buClr>
              <a:buSzPct val="85000"/>
              <a:buNone/>
            </a:pPr>
            <a:endParaRPr lang="en-US" dirty="0">
              <a:solidFill>
                <a:srgbClr val="292934"/>
              </a:solidFill>
              <a:latin typeface="Arial"/>
            </a:endParaRPr>
          </a:p>
          <a:p>
            <a:pPr marL="457200" lvl="1" indent="-182563" eaLnBrk="0" fontAlgn="base" hangingPunct="0">
              <a:spcAft>
                <a:spcPct val="0"/>
              </a:spcAft>
              <a:buClr>
                <a:srgbClr val="93A299"/>
              </a:buClr>
              <a:buSzPct val="85000"/>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35</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1717156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1512088"/>
          </a:xfrm>
        </p:spPr>
        <p:txBody>
          <a:bodyPr/>
          <a:lstStyle/>
          <a:p>
            <a:r>
              <a:rPr lang="en-US" sz="3200" dirty="0">
                <a:cs typeface="Arial" panose="020B0604020202020204" pitchFamily="34" charset="0"/>
              </a:rPr>
              <a:t>Post-Discharge Relief:</a:t>
            </a:r>
            <a:br>
              <a:rPr lang="en-US" sz="3200" dirty="0">
                <a:cs typeface="Arial" panose="020B0604020202020204" pitchFamily="34" charset="0"/>
              </a:rPr>
            </a:br>
            <a:r>
              <a:rPr lang="en-US" sz="3200" dirty="0">
                <a:cs typeface="Arial" panose="020B0604020202020204" pitchFamily="34" charset="0"/>
              </a:rPr>
              <a:t>Boards for Correction of Military Records (BCMR/BCNR)</a:t>
            </a:r>
          </a:p>
        </p:txBody>
      </p:sp>
      <p:sp>
        <p:nvSpPr>
          <p:cNvPr id="3" name="Content Placeholder 2"/>
          <p:cNvSpPr>
            <a:spLocks noGrp="1"/>
          </p:cNvSpPr>
          <p:nvPr>
            <p:ph idx="1"/>
          </p:nvPr>
        </p:nvSpPr>
        <p:spPr>
          <a:xfrm>
            <a:off x="762000" y="1981200"/>
            <a:ext cx="8229600" cy="3810000"/>
          </a:xfrm>
        </p:spPr>
        <p:txBody>
          <a:bodyPr>
            <a:normAutofit fontScale="77500" lnSpcReduction="20000"/>
          </a:bodyPr>
          <a:lstStyle/>
          <a:p>
            <a:pPr marL="274637" lvl="1" indent="0" eaLnBrk="0" fontAlgn="base" hangingPunct="0">
              <a:spcAft>
                <a:spcPct val="0"/>
              </a:spcAft>
              <a:buClr>
                <a:srgbClr val="93A299"/>
              </a:buClr>
              <a:buSzPct val="85000"/>
              <a:buNone/>
            </a:pPr>
            <a:endParaRPr lang="en-US" dirty="0">
              <a:solidFill>
                <a:srgbClr val="292934"/>
              </a:solidFill>
              <a:latin typeface="Arial"/>
            </a:endParaRPr>
          </a:p>
          <a:p>
            <a:pPr marL="182563" lvl="0" indent="-182563">
              <a:buClr>
                <a:srgbClr val="93A299"/>
              </a:buClr>
              <a:buSzPct val="85000"/>
              <a:defRPr/>
            </a:pPr>
            <a:r>
              <a:rPr lang="en-US" altLang="en-US" sz="2400" b="1" dirty="0">
                <a:solidFill>
                  <a:srgbClr val="292934"/>
                </a:solidFill>
                <a:latin typeface="+mj-lt"/>
              </a:rPr>
              <a:t>Reviewers</a:t>
            </a:r>
            <a:r>
              <a:rPr lang="en-US" altLang="en-US" sz="2400" dirty="0">
                <a:solidFill>
                  <a:srgbClr val="292934"/>
                </a:solidFill>
                <a:latin typeface="+mj-lt"/>
              </a:rPr>
              <a:t>: 3 civilians in grade of GS-15 and above review BCMR/BCNR applications.</a:t>
            </a:r>
          </a:p>
          <a:p>
            <a:pPr marL="0" lvl="0" indent="0">
              <a:buClr>
                <a:srgbClr val="93A299"/>
              </a:buClr>
              <a:buSzPct val="85000"/>
              <a:buNone/>
              <a:defRPr/>
            </a:pPr>
            <a:endParaRPr lang="en-US" altLang="en-US" sz="2400" dirty="0">
              <a:solidFill>
                <a:srgbClr val="292934"/>
              </a:solidFill>
              <a:latin typeface="+mj-lt"/>
            </a:endParaRPr>
          </a:p>
          <a:p>
            <a:pPr marL="182563" lvl="0" indent="-182563">
              <a:buClr>
                <a:srgbClr val="93A299"/>
              </a:buClr>
              <a:buSzPct val="85000"/>
              <a:defRPr/>
            </a:pPr>
            <a:r>
              <a:rPr lang="en-US" altLang="en-US" sz="2400" b="1" dirty="0">
                <a:solidFill>
                  <a:srgbClr val="292934"/>
                </a:solidFill>
                <a:latin typeface="+mj-lt"/>
              </a:rPr>
              <a:t>Review Type</a:t>
            </a:r>
            <a:r>
              <a:rPr lang="en-US" altLang="en-US" sz="2400" dirty="0">
                <a:solidFill>
                  <a:srgbClr val="292934"/>
                </a:solidFill>
                <a:latin typeface="+mj-lt"/>
              </a:rPr>
              <a:t>: Records review only! Submit copies of all relevant personnel and medical records. The BCMR/BCNR will have your personnel record, but may not have access to all service medical records. </a:t>
            </a:r>
          </a:p>
          <a:p>
            <a:pPr marL="0" lvl="0" indent="0">
              <a:buClr>
                <a:srgbClr val="93A299"/>
              </a:buClr>
              <a:buSzPct val="85000"/>
              <a:buNone/>
              <a:defRPr/>
            </a:pPr>
            <a:endParaRPr lang="en-US" altLang="en-US" sz="2400" dirty="0">
              <a:solidFill>
                <a:srgbClr val="292934"/>
              </a:solidFill>
              <a:latin typeface="+mj-lt"/>
            </a:endParaRPr>
          </a:p>
          <a:p>
            <a:pPr marL="182563" lvl="0" indent="-182563">
              <a:buClr>
                <a:srgbClr val="93A299"/>
              </a:buClr>
              <a:buSzPct val="85000"/>
              <a:defRPr/>
            </a:pPr>
            <a:r>
              <a:rPr lang="en-US" altLang="en-US" sz="2400" b="1" dirty="0">
                <a:solidFill>
                  <a:srgbClr val="292934"/>
                </a:solidFill>
                <a:latin typeface="+mj-lt"/>
              </a:rPr>
              <a:t>Burden of Proof</a:t>
            </a:r>
            <a:r>
              <a:rPr lang="en-US" altLang="en-US" sz="2400" dirty="0">
                <a:solidFill>
                  <a:srgbClr val="292934"/>
                </a:solidFill>
                <a:latin typeface="+mj-lt"/>
              </a:rPr>
              <a:t>: Applicants have the burden of proof to establish an error or injustice. The boards presume administrative regularity.</a:t>
            </a:r>
          </a:p>
          <a:p>
            <a:pPr marL="182563" lvl="0" indent="-182563">
              <a:buClr>
                <a:srgbClr val="93A299"/>
              </a:buClr>
              <a:buSzPct val="85000"/>
              <a:defRPr/>
            </a:pPr>
            <a:endParaRPr lang="en-US" altLang="en-US" sz="2400" dirty="0">
              <a:solidFill>
                <a:srgbClr val="292934"/>
              </a:solidFill>
              <a:latin typeface="+mj-lt"/>
            </a:endParaRPr>
          </a:p>
          <a:p>
            <a:pPr marL="182563" lvl="0" indent="-182563">
              <a:buClr>
                <a:srgbClr val="93A299"/>
              </a:buClr>
              <a:buSzPct val="85000"/>
              <a:defRPr/>
            </a:pPr>
            <a:r>
              <a:rPr lang="en-US" altLang="en-US" sz="2500" b="1" dirty="0">
                <a:solidFill>
                  <a:srgbClr val="292934"/>
                </a:solidFill>
                <a:latin typeface="+mj-lt"/>
              </a:rPr>
              <a:t>Statute of Limitations</a:t>
            </a:r>
            <a:r>
              <a:rPr lang="en-US" altLang="en-US" sz="2500" dirty="0">
                <a:solidFill>
                  <a:srgbClr val="292934"/>
                </a:solidFill>
                <a:latin typeface="+mj-lt"/>
              </a:rPr>
              <a:t>: </a:t>
            </a:r>
            <a:r>
              <a:rPr lang="en-US" sz="2500" dirty="0">
                <a:solidFill>
                  <a:srgbClr val="292934"/>
                </a:solidFill>
                <a:latin typeface="+mj-lt"/>
              </a:rPr>
              <a:t>Applicants must file an application within 3 years after an alleged error or injustice is discovered. The BCMR may excuse untimely filing in the interest of justice. 10 U.S.C § 1552.</a:t>
            </a:r>
          </a:p>
          <a:p>
            <a:pPr marL="0" lvl="0" indent="0">
              <a:buClr>
                <a:srgbClr val="93A299"/>
              </a:buClr>
              <a:buSzPct val="85000"/>
              <a:buNone/>
              <a:defRPr/>
            </a:pPr>
            <a:endParaRPr lang="en-US" altLang="en-US" sz="2000" dirty="0">
              <a:solidFill>
                <a:srgbClr val="292934"/>
              </a:solidFill>
              <a:latin typeface="Arial"/>
            </a:endParaRPr>
          </a:p>
          <a:p>
            <a:pPr marL="457200" lvl="1" indent="-182563" eaLnBrk="0" fontAlgn="base" hangingPunct="0">
              <a:spcAft>
                <a:spcPct val="0"/>
              </a:spcAft>
              <a:buClr>
                <a:srgbClr val="93A299"/>
              </a:buClr>
              <a:buSzPct val="85000"/>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36</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361443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698D-6D91-4E0F-8DC6-C459781F1D52}"/>
              </a:ext>
            </a:extLst>
          </p:cNvPr>
          <p:cNvSpPr>
            <a:spLocks noGrp="1"/>
          </p:cNvSpPr>
          <p:nvPr>
            <p:ph type="title"/>
          </p:nvPr>
        </p:nvSpPr>
        <p:spPr/>
        <p:txBody>
          <a:bodyPr/>
          <a:lstStyle/>
          <a:p>
            <a:r>
              <a:rPr lang="en-US" dirty="0"/>
              <a:t>Applying to the BCMR</a:t>
            </a:r>
          </a:p>
        </p:txBody>
      </p:sp>
      <p:sp>
        <p:nvSpPr>
          <p:cNvPr id="3" name="Content Placeholder 2">
            <a:extLst>
              <a:ext uri="{FF2B5EF4-FFF2-40B4-BE49-F238E27FC236}">
                <a16:creationId xmlns:a16="http://schemas.microsoft.com/office/drawing/2014/main" id="{E8B95C7F-3217-4EC7-80F2-CCD00E507841}"/>
              </a:ext>
            </a:extLst>
          </p:cNvPr>
          <p:cNvSpPr>
            <a:spLocks noGrp="1"/>
          </p:cNvSpPr>
          <p:nvPr>
            <p:ph idx="1"/>
          </p:nvPr>
        </p:nvSpPr>
        <p:spPr/>
        <p:txBody>
          <a:bodyPr/>
          <a:lstStyle/>
          <a:p>
            <a:r>
              <a:rPr lang="en-US" altLang="en-US" b="1" dirty="0">
                <a:latin typeface="+mj-lt"/>
              </a:rPr>
              <a:t>Application Form</a:t>
            </a:r>
            <a:r>
              <a:rPr lang="en-US" altLang="en-US" dirty="0">
                <a:latin typeface="+mj-lt"/>
              </a:rPr>
              <a:t>: Complete an application on Department of Defense Form 149, </a:t>
            </a:r>
            <a:r>
              <a:rPr lang="en-US" altLang="en-US" i="1" dirty="0">
                <a:latin typeface="+mj-lt"/>
              </a:rPr>
              <a:t>Application for Correction of Military Record Under the Provisions of Title 10, U.S. Code, Section 1552</a:t>
            </a:r>
            <a:r>
              <a:rPr lang="en-US" altLang="en-US" dirty="0">
                <a:latin typeface="+mj-lt"/>
              </a:rPr>
              <a:t>.</a:t>
            </a:r>
          </a:p>
          <a:p>
            <a:pPr marL="114300" indent="0">
              <a:buNone/>
            </a:pPr>
            <a:endParaRPr lang="en-US" altLang="en-US" b="1" dirty="0">
              <a:solidFill>
                <a:srgbClr val="292934"/>
              </a:solidFill>
              <a:latin typeface="+mj-lt"/>
            </a:endParaRPr>
          </a:p>
          <a:p>
            <a:r>
              <a:rPr lang="en-US" altLang="en-US" b="1" dirty="0">
                <a:solidFill>
                  <a:srgbClr val="292934"/>
                </a:solidFill>
                <a:latin typeface="+mj-lt"/>
              </a:rPr>
              <a:t>Supporting Evidence:</a:t>
            </a:r>
          </a:p>
          <a:p>
            <a:pPr marL="457200" lvl="1" indent="-182880">
              <a:buClr>
                <a:srgbClr val="93A299"/>
              </a:buClr>
              <a:buSzPct val="85000"/>
              <a:buFontTx/>
              <a:buChar char="•"/>
              <a:defRPr/>
            </a:pPr>
            <a:r>
              <a:rPr lang="en-US" altLang="en-US" sz="2200" dirty="0">
                <a:solidFill>
                  <a:srgbClr val="292934"/>
                </a:solidFill>
                <a:latin typeface="+mj-lt"/>
              </a:rPr>
              <a:t>Commander’s Statement </a:t>
            </a:r>
          </a:p>
          <a:p>
            <a:pPr marL="457200" lvl="1" indent="-182880">
              <a:buClr>
                <a:srgbClr val="93A299"/>
              </a:buClr>
              <a:buSzPct val="85000"/>
              <a:buFontTx/>
              <a:buChar char="•"/>
              <a:defRPr/>
            </a:pPr>
            <a:r>
              <a:rPr lang="en-US" altLang="en-US" sz="2200" dirty="0">
                <a:solidFill>
                  <a:srgbClr val="292934"/>
                </a:solidFill>
                <a:latin typeface="+mj-lt"/>
              </a:rPr>
              <a:t>MEB narrative summary/MEB report </a:t>
            </a:r>
          </a:p>
          <a:p>
            <a:pPr marL="457200" lvl="1" indent="-182880">
              <a:buClr>
                <a:srgbClr val="93A299"/>
              </a:buClr>
              <a:buSzPct val="85000"/>
              <a:buFontTx/>
              <a:buChar char="•"/>
              <a:defRPr/>
            </a:pPr>
            <a:r>
              <a:rPr lang="en-US" altLang="en-US" sz="2200" dirty="0">
                <a:solidFill>
                  <a:srgbClr val="292934"/>
                </a:solidFill>
                <a:latin typeface="+mj-lt"/>
              </a:rPr>
              <a:t>Physical Profile/LIMDU/Abbreviated MEB Report </a:t>
            </a:r>
          </a:p>
          <a:p>
            <a:pPr marL="457200" lvl="1" indent="-182880">
              <a:buClr>
                <a:srgbClr val="93A299"/>
              </a:buClr>
              <a:buSzPct val="85000"/>
              <a:buFontTx/>
              <a:buChar char="•"/>
              <a:defRPr/>
            </a:pPr>
            <a:r>
              <a:rPr lang="en-US" altLang="en-US" sz="2200" dirty="0">
                <a:solidFill>
                  <a:srgbClr val="292934"/>
                </a:solidFill>
                <a:latin typeface="+mj-lt"/>
              </a:rPr>
              <a:t>DoD/VA medical records </a:t>
            </a:r>
          </a:p>
          <a:p>
            <a:pPr marL="457200" lvl="1" indent="-182880">
              <a:buClr>
                <a:srgbClr val="93A299"/>
              </a:buClr>
              <a:buSzPct val="85000"/>
              <a:buFontTx/>
              <a:buChar char="•"/>
              <a:defRPr/>
            </a:pPr>
            <a:r>
              <a:rPr lang="en-US" altLang="en-US" sz="2200" dirty="0">
                <a:solidFill>
                  <a:srgbClr val="292934"/>
                </a:solidFill>
                <a:latin typeface="+mj-lt"/>
              </a:rPr>
              <a:t>Personal statement/lay statements </a:t>
            </a:r>
          </a:p>
          <a:p>
            <a:pPr marL="457200" lvl="1" indent="-182880">
              <a:buClr>
                <a:srgbClr val="93A299"/>
              </a:buClr>
              <a:buSzPct val="85000"/>
              <a:buFontTx/>
              <a:buChar char="•"/>
              <a:defRPr/>
            </a:pPr>
            <a:r>
              <a:rPr lang="en-US" altLang="en-US" sz="2200" dirty="0">
                <a:solidFill>
                  <a:srgbClr val="292934"/>
                </a:solidFill>
                <a:latin typeface="+mj-lt"/>
              </a:rPr>
              <a:t>New medical opinion (if applicable)</a:t>
            </a:r>
          </a:p>
          <a:p>
            <a:endParaRPr lang="en-US" dirty="0"/>
          </a:p>
        </p:txBody>
      </p:sp>
      <p:sp>
        <p:nvSpPr>
          <p:cNvPr id="4" name="Slide Number Placeholder 3">
            <a:extLst>
              <a:ext uri="{FF2B5EF4-FFF2-40B4-BE49-F238E27FC236}">
                <a16:creationId xmlns:a16="http://schemas.microsoft.com/office/drawing/2014/main" id="{3E45B26C-4FA9-46D7-A550-ED1377CEDFAB}"/>
              </a:ext>
            </a:extLst>
          </p:cNvPr>
          <p:cNvSpPr>
            <a:spLocks noGrp="1"/>
          </p:cNvSpPr>
          <p:nvPr>
            <p:ph type="sldNum" sz="quarter" idx="12"/>
          </p:nvPr>
        </p:nvSpPr>
        <p:spPr/>
        <p:txBody>
          <a:bodyPr/>
          <a:lstStyle/>
          <a:p>
            <a:fld id="{A28FA1F6-F0BA-46AD-A9EE-C1DFC3AC1897}" type="slidenum">
              <a:rPr lang="en-US" smtClean="0"/>
              <a:pPr/>
              <a:t>37</a:t>
            </a:fld>
            <a:endParaRPr lang="en-US" dirty="0"/>
          </a:p>
        </p:txBody>
      </p:sp>
      <p:sp>
        <p:nvSpPr>
          <p:cNvPr id="5" name="Footer Placeholder 4">
            <a:extLst>
              <a:ext uri="{FF2B5EF4-FFF2-40B4-BE49-F238E27FC236}">
                <a16:creationId xmlns:a16="http://schemas.microsoft.com/office/drawing/2014/main" id="{0F5DDD28-355E-4AB4-9B53-8DF78AE811F8}"/>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3564956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E877-58C7-44AF-A01A-917A6DC9BC4F}"/>
              </a:ext>
            </a:extLst>
          </p:cNvPr>
          <p:cNvSpPr>
            <a:spLocks noGrp="1"/>
          </p:cNvSpPr>
          <p:nvPr>
            <p:ph type="title"/>
          </p:nvPr>
        </p:nvSpPr>
        <p:spPr/>
        <p:txBody>
          <a:bodyPr/>
          <a:lstStyle/>
          <a:p>
            <a:r>
              <a:rPr lang="en-US" dirty="0"/>
              <a:t>BCMR Best Practices</a:t>
            </a:r>
          </a:p>
        </p:txBody>
      </p:sp>
      <p:sp>
        <p:nvSpPr>
          <p:cNvPr id="3" name="Content Placeholder 2">
            <a:extLst>
              <a:ext uri="{FF2B5EF4-FFF2-40B4-BE49-F238E27FC236}">
                <a16:creationId xmlns:a16="http://schemas.microsoft.com/office/drawing/2014/main" id="{947A26E3-CF39-46EF-B08E-98504CCCD53B}"/>
              </a:ext>
            </a:extLst>
          </p:cNvPr>
          <p:cNvSpPr>
            <a:spLocks noGrp="1"/>
          </p:cNvSpPr>
          <p:nvPr>
            <p:ph idx="1"/>
          </p:nvPr>
        </p:nvSpPr>
        <p:spPr/>
        <p:txBody>
          <a:bodyPr/>
          <a:lstStyle/>
          <a:p>
            <a:pPr marL="457200" indent="-457200">
              <a:buFont typeface="+mj-lt"/>
              <a:buAutoNum type="arabicPeriod"/>
              <a:defRPr/>
            </a:pPr>
            <a:r>
              <a:rPr lang="en-US" sz="2000" b="1" u="sng" dirty="0">
                <a:latin typeface="+mj-lt"/>
              </a:rPr>
              <a:t>There MUST be records showing: </a:t>
            </a:r>
          </a:p>
          <a:p>
            <a:pPr lvl="1">
              <a:buFont typeface="Arial" charset="0"/>
              <a:buChar char="•"/>
              <a:defRPr/>
            </a:pPr>
            <a:r>
              <a:rPr lang="en-US" dirty="0">
                <a:latin typeface="+mj-lt"/>
              </a:rPr>
              <a:t>In-service diagnosis/treatment; and</a:t>
            </a:r>
          </a:p>
          <a:p>
            <a:pPr lvl="1">
              <a:buFont typeface="Arial" charset="0"/>
              <a:buChar char="•"/>
              <a:defRPr/>
            </a:pPr>
            <a:r>
              <a:rPr lang="en-US" dirty="0">
                <a:latin typeface="+mj-lt"/>
              </a:rPr>
              <a:t>Inability/difficulty in-service performing basic military duties and/or the duties of Military Occupational Specialty/Rating/Air Force Specialty Code.</a:t>
            </a:r>
          </a:p>
          <a:p>
            <a:pPr marL="274637" lvl="1" indent="0">
              <a:buFont typeface="Arial" charset="0"/>
              <a:buNone/>
              <a:defRPr/>
            </a:pPr>
            <a:r>
              <a:rPr lang="en-US" dirty="0">
                <a:latin typeface="+mj-lt"/>
              </a:rPr>
              <a:t> </a:t>
            </a:r>
          </a:p>
          <a:p>
            <a:pPr marL="457200" indent="-457200">
              <a:buFont typeface="Arial" charset="0"/>
              <a:buAutoNum type="arabicPeriod" startAt="2"/>
              <a:defRPr/>
            </a:pPr>
            <a:r>
              <a:rPr lang="en-US" sz="2000" b="1" u="sng" dirty="0">
                <a:latin typeface="+mj-lt"/>
              </a:rPr>
              <a:t>Increased Symptomology After Discharge</a:t>
            </a:r>
            <a:r>
              <a:rPr lang="en-US" sz="2000" b="1" dirty="0">
                <a:latin typeface="+mj-lt"/>
              </a:rPr>
              <a:t>: </a:t>
            </a:r>
            <a:r>
              <a:rPr lang="en-US" sz="2000" dirty="0">
                <a:latin typeface="+mj-lt"/>
              </a:rPr>
              <a:t>The BCMR is </a:t>
            </a:r>
            <a:r>
              <a:rPr lang="en-US" sz="2000" i="1" dirty="0">
                <a:latin typeface="+mj-lt"/>
              </a:rPr>
              <a:t>only </a:t>
            </a:r>
            <a:r>
              <a:rPr lang="en-US" sz="2000" dirty="0">
                <a:latin typeface="+mj-lt"/>
              </a:rPr>
              <a:t>concerned with veteran’s symptoms around the time of discharge. </a:t>
            </a:r>
          </a:p>
          <a:p>
            <a:pPr marL="457200" indent="-457200">
              <a:buFont typeface="Arial" charset="0"/>
              <a:buAutoNum type="arabicPeriod" startAt="2"/>
              <a:defRPr/>
            </a:pPr>
            <a:endParaRPr lang="en-US" sz="2000" dirty="0">
              <a:latin typeface="+mj-lt"/>
            </a:endParaRPr>
          </a:p>
          <a:p>
            <a:pPr marL="457200" indent="-457200">
              <a:buFont typeface="Arial" charset="0"/>
              <a:buAutoNum type="arabicPeriod" startAt="2"/>
              <a:defRPr/>
            </a:pPr>
            <a:r>
              <a:rPr lang="en-US" sz="2000" b="1" u="sng" dirty="0">
                <a:latin typeface="+mj-lt"/>
              </a:rPr>
              <a:t>VA Disability Percentage</a:t>
            </a:r>
            <a:r>
              <a:rPr lang="en-US" sz="2000" dirty="0">
                <a:latin typeface="+mj-lt"/>
              </a:rPr>
              <a:t>: It is necessary for the veteran to have a combined 30 percent disability rating within 1 year of discharge. Otherwise, you need an independent medical expert to look at the veteran’s symptoms at discharge and the pertinent rating schedule and estimate the disability percentage. </a:t>
            </a:r>
          </a:p>
          <a:p>
            <a:endParaRPr lang="en-US" dirty="0"/>
          </a:p>
        </p:txBody>
      </p:sp>
      <p:sp>
        <p:nvSpPr>
          <p:cNvPr id="4" name="Slide Number Placeholder 3">
            <a:extLst>
              <a:ext uri="{FF2B5EF4-FFF2-40B4-BE49-F238E27FC236}">
                <a16:creationId xmlns:a16="http://schemas.microsoft.com/office/drawing/2014/main" id="{F83609E3-EA17-4B3A-802D-1EF553E32910}"/>
              </a:ext>
            </a:extLst>
          </p:cNvPr>
          <p:cNvSpPr>
            <a:spLocks noGrp="1"/>
          </p:cNvSpPr>
          <p:nvPr>
            <p:ph type="sldNum" sz="quarter" idx="12"/>
          </p:nvPr>
        </p:nvSpPr>
        <p:spPr/>
        <p:txBody>
          <a:bodyPr/>
          <a:lstStyle/>
          <a:p>
            <a:fld id="{A28FA1F6-F0BA-46AD-A9EE-C1DFC3AC1897}" type="slidenum">
              <a:rPr lang="en-US" smtClean="0"/>
              <a:pPr/>
              <a:t>38</a:t>
            </a:fld>
            <a:endParaRPr lang="en-US" dirty="0"/>
          </a:p>
        </p:txBody>
      </p:sp>
      <p:sp>
        <p:nvSpPr>
          <p:cNvPr id="5" name="Footer Placeholder 4">
            <a:extLst>
              <a:ext uri="{FF2B5EF4-FFF2-40B4-BE49-F238E27FC236}">
                <a16:creationId xmlns:a16="http://schemas.microsoft.com/office/drawing/2014/main" id="{99EB241E-CE12-48D5-AA53-223E7A4D3195}"/>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1848089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01C3-FEDD-494C-8993-EA1E36234598}"/>
              </a:ext>
            </a:extLst>
          </p:cNvPr>
          <p:cNvSpPr>
            <a:spLocks noGrp="1"/>
          </p:cNvSpPr>
          <p:nvPr>
            <p:ph type="title"/>
          </p:nvPr>
        </p:nvSpPr>
        <p:spPr/>
        <p:txBody>
          <a:bodyPr/>
          <a:lstStyle/>
          <a:p>
            <a:r>
              <a:rPr lang="en-US" sz="4400" dirty="0"/>
              <a:t>BCMR Success Story </a:t>
            </a:r>
            <a:endParaRPr lang="en-US" dirty="0"/>
          </a:p>
        </p:txBody>
      </p:sp>
      <p:sp>
        <p:nvSpPr>
          <p:cNvPr id="3" name="Content Placeholder 2">
            <a:extLst>
              <a:ext uri="{FF2B5EF4-FFF2-40B4-BE49-F238E27FC236}">
                <a16:creationId xmlns:a16="http://schemas.microsoft.com/office/drawing/2014/main" id="{0692AD3F-5FD5-4F57-AEFF-E7C91CF512BB}"/>
              </a:ext>
            </a:extLst>
          </p:cNvPr>
          <p:cNvSpPr>
            <a:spLocks noGrp="1"/>
          </p:cNvSpPr>
          <p:nvPr>
            <p:ph idx="1"/>
          </p:nvPr>
        </p:nvSpPr>
        <p:spPr>
          <a:xfrm>
            <a:off x="762000" y="866928"/>
            <a:ext cx="5122089" cy="5356072"/>
          </a:xfrm>
        </p:spPr>
        <p:txBody>
          <a:bodyPr>
            <a:normAutofit/>
          </a:bodyPr>
          <a:lstStyle/>
          <a:p>
            <a:pPr marL="0" indent="0">
              <a:buClr>
                <a:srgbClr val="93A299"/>
              </a:buClr>
              <a:buSzPct val="85000"/>
              <a:buNone/>
              <a:defRPr/>
            </a:pPr>
            <a:r>
              <a:rPr lang="en-US" dirty="0">
                <a:latin typeface="+mj-lt"/>
              </a:rPr>
              <a:t>An Army combat veteran suffered from severe Post-Traumatic Stress Disorder (PTSD) due to his exposure to many traumatic events in Iraq including fire fights and mortar attacks. </a:t>
            </a:r>
          </a:p>
          <a:p>
            <a:pPr marL="0" indent="0">
              <a:buClr>
                <a:srgbClr val="93A299"/>
              </a:buClr>
              <a:buSzPct val="85000"/>
              <a:buNone/>
              <a:defRPr/>
            </a:pPr>
            <a:r>
              <a:rPr lang="en-US" dirty="0">
                <a:latin typeface="+mj-lt"/>
              </a:rPr>
              <a:t>Pro bono attorneys prepared a brief, gathered medical evidence, and assisted the veteran in submitting an application to the Army Board for Correction of Military Records (ABCMR).  </a:t>
            </a:r>
          </a:p>
          <a:p>
            <a:pPr marL="0" indent="0">
              <a:buClr>
                <a:srgbClr val="93A299"/>
              </a:buClr>
              <a:buSzPct val="85000"/>
              <a:buNone/>
              <a:defRPr/>
            </a:pPr>
            <a:r>
              <a:rPr lang="en-US" dirty="0">
                <a:latin typeface="+mj-lt"/>
              </a:rPr>
              <a:t>The Board overturned previous decisions and granted the veteran a permanent disability retirement due to his PTSD.</a:t>
            </a:r>
          </a:p>
          <a:p>
            <a:pPr marL="0" lvl="0" indent="0">
              <a:buClr>
                <a:srgbClr val="93A299"/>
              </a:buClr>
              <a:buSzPct val="85000"/>
              <a:buNone/>
              <a:defRPr/>
            </a:pPr>
            <a:endParaRPr lang="en-US" dirty="0">
              <a:solidFill>
                <a:srgbClr val="292934"/>
              </a:solidFill>
              <a:latin typeface="+mj-lt"/>
            </a:endParaRPr>
          </a:p>
          <a:p>
            <a:endParaRPr lang="en-US" dirty="0"/>
          </a:p>
        </p:txBody>
      </p:sp>
      <p:sp>
        <p:nvSpPr>
          <p:cNvPr id="4" name="Slide Number Placeholder 3">
            <a:extLst>
              <a:ext uri="{FF2B5EF4-FFF2-40B4-BE49-F238E27FC236}">
                <a16:creationId xmlns:a16="http://schemas.microsoft.com/office/drawing/2014/main" id="{EBC2088C-631A-4E6E-88D4-B1EE78EB1592}"/>
              </a:ext>
            </a:extLst>
          </p:cNvPr>
          <p:cNvSpPr>
            <a:spLocks noGrp="1"/>
          </p:cNvSpPr>
          <p:nvPr>
            <p:ph type="sldNum" sz="quarter" idx="12"/>
          </p:nvPr>
        </p:nvSpPr>
        <p:spPr/>
        <p:txBody>
          <a:bodyPr/>
          <a:lstStyle/>
          <a:p>
            <a:fld id="{A28FA1F6-F0BA-46AD-A9EE-C1DFC3AC1897}" type="slidenum">
              <a:rPr lang="en-US" smtClean="0"/>
              <a:pPr/>
              <a:t>39</a:t>
            </a:fld>
            <a:endParaRPr lang="en-US" dirty="0"/>
          </a:p>
        </p:txBody>
      </p:sp>
      <p:sp>
        <p:nvSpPr>
          <p:cNvPr id="5" name="Footer Placeholder 4">
            <a:extLst>
              <a:ext uri="{FF2B5EF4-FFF2-40B4-BE49-F238E27FC236}">
                <a16:creationId xmlns:a16="http://schemas.microsoft.com/office/drawing/2014/main" id="{35585373-77CC-44D9-B969-8019EA29E342}"/>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7" name="Picture 6">
            <a:extLst>
              <a:ext uri="{FF2B5EF4-FFF2-40B4-BE49-F238E27FC236}">
                <a16:creationId xmlns:a16="http://schemas.microsoft.com/office/drawing/2014/main" id="{7C004727-920B-4828-9153-68CCBDF858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0088" y="1729302"/>
            <a:ext cx="2494302" cy="3325736"/>
          </a:xfrm>
          <a:prstGeom prst="rect">
            <a:avLst/>
          </a:prstGeom>
        </p:spPr>
      </p:pic>
    </p:spTree>
    <p:extLst>
      <p:ext uri="{BB962C8B-B14F-4D97-AF65-F5344CB8AC3E}">
        <p14:creationId xmlns:p14="http://schemas.microsoft.com/office/powerpoint/2010/main" val="79295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8368"/>
            <a:ext cx="8382000" cy="1135632"/>
          </a:xfrm>
        </p:spPr>
        <p:txBody>
          <a:bodyPr/>
          <a:lstStyle/>
          <a:p>
            <a:r>
              <a:rPr lang="en-US" sz="3200" dirty="0">
                <a:cs typeface="Arial" panose="020B0604020202020204" pitchFamily="34" charset="0"/>
              </a:rPr>
              <a:t>Lawyers Serving Warriors® (LSW)</a:t>
            </a:r>
          </a:p>
        </p:txBody>
      </p:sp>
      <p:sp>
        <p:nvSpPr>
          <p:cNvPr id="3" name="Content Placeholder 2"/>
          <p:cNvSpPr>
            <a:spLocks noGrp="1"/>
          </p:cNvSpPr>
          <p:nvPr>
            <p:ph idx="1"/>
          </p:nvPr>
        </p:nvSpPr>
        <p:spPr/>
        <p:txBody>
          <a:bodyPr>
            <a:normAutofit/>
          </a:bodyPr>
          <a:lstStyle/>
          <a:p>
            <a:pPr marL="731520" lvl="1" indent="-457200">
              <a:buClr>
                <a:srgbClr val="93A299"/>
              </a:buClr>
              <a:buSzPct val="85000"/>
              <a:defRPr/>
            </a:pPr>
            <a:r>
              <a:rPr lang="en-US" dirty="0">
                <a:solidFill>
                  <a:srgbClr val="292934"/>
                </a:solidFill>
                <a:latin typeface="+mj-lt"/>
              </a:rPr>
              <a:t>Lawyers Serving Warriors is NVLSP’s </a:t>
            </a:r>
            <a:r>
              <a:rPr lang="en-US" b="1" dirty="0">
                <a:solidFill>
                  <a:srgbClr val="292934"/>
                </a:solidFill>
                <a:latin typeface="+mj-lt"/>
              </a:rPr>
              <a:t>pro bono </a:t>
            </a:r>
            <a:r>
              <a:rPr lang="en-US" dirty="0">
                <a:solidFill>
                  <a:srgbClr val="292934"/>
                </a:solidFill>
                <a:latin typeface="+mj-lt"/>
              </a:rPr>
              <a:t>project.</a:t>
            </a:r>
          </a:p>
          <a:p>
            <a:pPr marL="731520" lvl="1" indent="-457200">
              <a:buClr>
                <a:srgbClr val="93A299"/>
              </a:buClr>
              <a:buSzPct val="85000"/>
              <a:defRPr/>
            </a:pPr>
            <a:endParaRPr lang="en-US" dirty="0">
              <a:solidFill>
                <a:srgbClr val="292934"/>
              </a:solidFill>
              <a:latin typeface="+mj-lt"/>
            </a:endParaRPr>
          </a:p>
          <a:p>
            <a:pPr marL="731520" lvl="1" indent="-457200">
              <a:buClr>
                <a:srgbClr val="93A299"/>
              </a:buClr>
              <a:buSzPct val="85000"/>
              <a:defRPr/>
            </a:pPr>
            <a:r>
              <a:rPr lang="en-US" dirty="0">
                <a:solidFill>
                  <a:srgbClr val="292934"/>
                </a:solidFill>
                <a:latin typeface="+mj-lt"/>
              </a:rPr>
              <a:t>Provides free legal assistance through a network of volunteer attorneys to veterans of all eras with various military disability issues.  </a:t>
            </a:r>
          </a:p>
          <a:p>
            <a:pPr marL="274320" lvl="1" indent="0">
              <a:buClr>
                <a:srgbClr val="93A299"/>
              </a:buClr>
              <a:buSzPct val="85000"/>
              <a:buNone/>
              <a:defRPr/>
            </a:pPr>
            <a:endParaRPr lang="en-US" dirty="0">
              <a:solidFill>
                <a:srgbClr val="292934"/>
              </a:solidFill>
              <a:latin typeface="+mj-lt"/>
            </a:endParaRPr>
          </a:p>
          <a:p>
            <a:pPr marL="731520" lvl="1" indent="-457200">
              <a:buClr>
                <a:srgbClr val="93A299"/>
              </a:buClr>
              <a:buSzPct val="85000"/>
              <a:defRPr/>
            </a:pPr>
            <a:r>
              <a:rPr lang="en-US" dirty="0">
                <a:solidFill>
                  <a:srgbClr val="292934"/>
                </a:solidFill>
                <a:latin typeface="+mj-lt"/>
              </a:rPr>
              <a:t>NVLSP attorneys serve as mentors and subject matter expert for the volunteer attorneys. </a:t>
            </a:r>
          </a:p>
          <a:p>
            <a:pPr marL="114300" indent="0">
              <a:buNone/>
            </a:pPr>
            <a:endParaRPr lang="en-US" sz="2400" dirty="0"/>
          </a:p>
        </p:txBody>
      </p:sp>
      <p:sp>
        <p:nvSpPr>
          <p:cNvPr id="4" name="Footer Placeholder 3"/>
          <p:cNvSpPr>
            <a:spLocks noGrp="1"/>
          </p:cNvSpPr>
          <p:nvPr>
            <p:ph type="ftr" sz="quarter" idx="4294967295"/>
          </p:nvPr>
        </p:nvSpPr>
        <p:spPr>
          <a:xfrm>
            <a:off x="1002632" y="6451600"/>
            <a:ext cx="7696200" cy="406400"/>
          </a:xfrm>
        </p:spPr>
        <p:txBody>
          <a:bodyPr/>
          <a:lstStyle/>
          <a:p>
            <a:pPr algn="ctr"/>
            <a:r>
              <a:rPr lang="en-US" sz="800" dirty="0"/>
              <a:t>© 2021 National Veterans Legal Services Program. All Rights Reserved.  www.nvlsp.org</a:t>
            </a:r>
          </a:p>
        </p:txBody>
      </p:sp>
      <p:sp>
        <p:nvSpPr>
          <p:cNvPr id="7" name="Slide Number Placeholder 6"/>
          <p:cNvSpPr>
            <a:spLocks noGrp="1"/>
          </p:cNvSpPr>
          <p:nvPr>
            <p:ph type="sldNum" sz="quarter" idx="12"/>
          </p:nvPr>
        </p:nvSpPr>
        <p:spPr/>
        <p:txBody>
          <a:bodyPr/>
          <a:lstStyle/>
          <a:p>
            <a:fld id="{A28FA1F6-F0BA-46AD-A9EE-C1DFC3AC1897}" type="slidenum">
              <a:rPr lang="en-US" smtClean="0"/>
              <a:t>4</a:t>
            </a:fld>
            <a:endParaRPr lang="en-US"/>
          </a:p>
        </p:txBody>
      </p:sp>
      <p:pic>
        <p:nvPicPr>
          <p:cNvPr id="6" name="Picture 5" descr="https://lh3.googleusercontent.com/Hwc0fyt93oRDd1UQgBmGwTHqGXN-VzhNAe9KSsMLiYAI9Lq2xIIkzrhuhp2zV4_BQLGIGkMhax_31tNLm0k2ReeDgqYjNfvdanOyQHnpGY95lVUoq_l-WcDKX8uvrB3pXhemSGmRkIs=w866-h649-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700" y="4114800"/>
            <a:ext cx="2881993" cy="216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233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0FD192-B87F-428C-A928-9CFC1645D8DA}"/>
              </a:ext>
            </a:extLst>
          </p:cNvPr>
          <p:cNvSpPr>
            <a:spLocks noGrp="1"/>
          </p:cNvSpPr>
          <p:nvPr>
            <p:ph type="title"/>
          </p:nvPr>
        </p:nvSpPr>
        <p:spPr>
          <a:xfrm>
            <a:off x="994611" y="1447800"/>
            <a:ext cx="4339389" cy="3200400"/>
          </a:xfrm>
        </p:spPr>
        <p:txBody>
          <a:bodyPr/>
          <a:lstStyle/>
          <a:p>
            <a:pPr algn="ctr"/>
            <a:r>
              <a:rPr lang="en-US" sz="4800" dirty="0"/>
              <a:t>Combat-Related </a:t>
            </a:r>
            <a:br>
              <a:rPr lang="en-US" sz="4800" dirty="0"/>
            </a:br>
            <a:r>
              <a:rPr lang="en-US" sz="4800" dirty="0"/>
              <a:t>Special Compensation (CRSC)</a:t>
            </a:r>
          </a:p>
        </p:txBody>
      </p:sp>
      <p:sp>
        <p:nvSpPr>
          <p:cNvPr id="4" name="Slide Number Placeholder 3">
            <a:extLst>
              <a:ext uri="{FF2B5EF4-FFF2-40B4-BE49-F238E27FC236}">
                <a16:creationId xmlns:a16="http://schemas.microsoft.com/office/drawing/2014/main" id="{232C6398-1D98-4F4D-BA8D-BFB791C7CACC}"/>
              </a:ext>
            </a:extLst>
          </p:cNvPr>
          <p:cNvSpPr>
            <a:spLocks noGrp="1"/>
          </p:cNvSpPr>
          <p:nvPr>
            <p:ph type="sldNum" sz="quarter" idx="12"/>
          </p:nvPr>
        </p:nvSpPr>
        <p:spPr/>
        <p:txBody>
          <a:bodyPr/>
          <a:lstStyle/>
          <a:p>
            <a:fld id="{A28FA1F6-F0BA-46AD-A9EE-C1DFC3AC1897}" type="slidenum">
              <a:rPr lang="en-US" smtClean="0"/>
              <a:pPr/>
              <a:t>40</a:t>
            </a:fld>
            <a:endParaRPr lang="en-US" dirty="0"/>
          </a:p>
        </p:txBody>
      </p:sp>
      <p:sp>
        <p:nvSpPr>
          <p:cNvPr id="5" name="Footer Placeholder 4">
            <a:extLst>
              <a:ext uri="{FF2B5EF4-FFF2-40B4-BE49-F238E27FC236}">
                <a16:creationId xmlns:a16="http://schemas.microsoft.com/office/drawing/2014/main" id="{2FA88C2F-AD0F-4037-99D5-4EED5A7D6624}"/>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7" name="Picture 6">
            <a:extLst>
              <a:ext uri="{FF2B5EF4-FFF2-40B4-BE49-F238E27FC236}">
                <a16:creationId xmlns:a16="http://schemas.microsoft.com/office/drawing/2014/main" id="{F520BD95-BA08-414B-B47C-6A9C49529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0854" y="1428750"/>
            <a:ext cx="3175254" cy="4233672"/>
          </a:xfrm>
          <a:prstGeom prst="rect">
            <a:avLst/>
          </a:prstGeom>
        </p:spPr>
      </p:pic>
    </p:spTree>
    <p:extLst>
      <p:ext uri="{BB962C8B-B14F-4D97-AF65-F5344CB8AC3E}">
        <p14:creationId xmlns:p14="http://schemas.microsoft.com/office/powerpoint/2010/main" val="133005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B0AF-88BA-4AE4-BA30-471BD9962241}"/>
              </a:ext>
            </a:extLst>
          </p:cNvPr>
          <p:cNvSpPr>
            <a:spLocks noGrp="1"/>
          </p:cNvSpPr>
          <p:nvPr>
            <p:ph type="title"/>
          </p:nvPr>
        </p:nvSpPr>
        <p:spPr/>
        <p:txBody>
          <a:bodyPr/>
          <a:lstStyle/>
          <a:p>
            <a:r>
              <a:rPr lang="en-US" dirty="0"/>
              <a:t>What is CRSC?</a:t>
            </a:r>
          </a:p>
        </p:txBody>
      </p:sp>
      <p:sp>
        <p:nvSpPr>
          <p:cNvPr id="5" name="Content Placeholder 4">
            <a:extLst>
              <a:ext uri="{FF2B5EF4-FFF2-40B4-BE49-F238E27FC236}">
                <a16:creationId xmlns:a16="http://schemas.microsoft.com/office/drawing/2014/main" id="{1394F471-0810-44AA-8931-FFF1BFFC8EBC}"/>
              </a:ext>
            </a:extLst>
          </p:cNvPr>
          <p:cNvSpPr>
            <a:spLocks noGrp="1"/>
          </p:cNvSpPr>
          <p:nvPr>
            <p:ph idx="1"/>
          </p:nvPr>
        </p:nvSpPr>
        <p:spPr/>
        <p:txBody>
          <a:bodyPr/>
          <a:lstStyle/>
          <a:p>
            <a:pPr marL="533400" lvl="0" indent="-533400" eaLnBrk="0" fontAlgn="base" hangingPunct="0">
              <a:spcAft>
                <a:spcPct val="0"/>
              </a:spcAft>
              <a:buClr>
                <a:srgbClr val="C64A18"/>
              </a:buClr>
              <a:buSzPct val="85000"/>
              <a:buFontTx/>
              <a:buChar char="•"/>
            </a:pPr>
            <a:r>
              <a:rPr lang="en-US" altLang="en-US" sz="2800" kern="0" dirty="0">
                <a:solidFill>
                  <a:srgbClr val="5F5F5F"/>
                </a:solidFill>
                <a:latin typeface="+mj-lt"/>
              </a:rPr>
              <a:t>CRSC is an extra monthly payment provided by the Department of Defense, that is available to eligible veterans who have injuries that are combat-related. </a:t>
            </a:r>
          </a:p>
          <a:p>
            <a:pPr marL="0" lvl="0" indent="0" eaLnBrk="0" fontAlgn="base" hangingPunct="0">
              <a:spcAft>
                <a:spcPct val="0"/>
              </a:spcAft>
              <a:buClr>
                <a:srgbClr val="C64A18"/>
              </a:buClr>
              <a:buSzPct val="85000"/>
              <a:buNone/>
            </a:pPr>
            <a:endParaRPr lang="en-US" altLang="en-US" sz="2800" kern="0" dirty="0">
              <a:solidFill>
                <a:srgbClr val="5F5F5F"/>
              </a:solidFill>
              <a:latin typeface="+mj-lt"/>
            </a:endParaRPr>
          </a:p>
          <a:p>
            <a:pPr marL="533400" lvl="0" indent="-533400" eaLnBrk="0" fontAlgn="base" hangingPunct="0">
              <a:spcAft>
                <a:spcPct val="0"/>
              </a:spcAft>
              <a:buClr>
                <a:srgbClr val="C64A18"/>
              </a:buClr>
              <a:buSzPct val="85000"/>
              <a:buFontTx/>
              <a:buChar char="•"/>
            </a:pPr>
            <a:r>
              <a:rPr lang="en-US" altLang="en-US" sz="2800" kern="0" dirty="0">
                <a:solidFill>
                  <a:srgbClr val="5F5F5F"/>
                </a:solidFill>
                <a:latin typeface="+mj-lt"/>
              </a:rPr>
              <a:t>CRSC is a payment that is in addition to any military disability retirement pay and/or VA disability compensation that the veteran may be receiving each month.  </a:t>
            </a:r>
          </a:p>
          <a:p>
            <a:endParaRPr lang="en-US" dirty="0"/>
          </a:p>
        </p:txBody>
      </p:sp>
      <p:sp>
        <p:nvSpPr>
          <p:cNvPr id="3" name="Slide Number Placeholder 2">
            <a:extLst>
              <a:ext uri="{FF2B5EF4-FFF2-40B4-BE49-F238E27FC236}">
                <a16:creationId xmlns:a16="http://schemas.microsoft.com/office/drawing/2014/main" id="{1C5CE160-83B9-4997-8CD8-16EAC27367C7}"/>
              </a:ext>
            </a:extLst>
          </p:cNvPr>
          <p:cNvSpPr>
            <a:spLocks noGrp="1"/>
          </p:cNvSpPr>
          <p:nvPr>
            <p:ph type="sldNum" sz="quarter" idx="12"/>
          </p:nvPr>
        </p:nvSpPr>
        <p:spPr/>
        <p:txBody>
          <a:bodyPr/>
          <a:lstStyle/>
          <a:p>
            <a:fld id="{A28FA1F6-F0BA-46AD-A9EE-C1DFC3AC1897}" type="slidenum">
              <a:rPr lang="en-US" smtClean="0"/>
              <a:pPr/>
              <a:t>41</a:t>
            </a:fld>
            <a:endParaRPr lang="en-US" dirty="0"/>
          </a:p>
        </p:txBody>
      </p:sp>
      <p:sp>
        <p:nvSpPr>
          <p:cNvPr id="4" name="Footer Placeholder 3">
            <a:extLst>
              <a:ext uri="{FF2B5EF4-FFF2-40B4-BE49-F238E27FC236}">
                <a16:creationId xmlns:a16="http://schemas.microsoft.com/office/drawing/2014/main" id="{949686F2-9442-41DD-BD84-1B71F988FF56}"/>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3482256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6509-BCF0-43E7-868F-82CBB73517AD}"/>
              </a:ext>
            </a:extLst>
          </p:cNvPr>
          <p:cNvSpPr>
            <a:spLocks noGrp="1"/>
          </p:cNvSpPr>
          <p:nvPr>
            <p:ph type="title"/>
          </p:nvPr>
        </p:nvSpPr>
        <p:spPr/>
        <p:txBody>
          <a:bodyPr/>
          <a:lstStyle/>
          <a:p>
            <a:r>
              <a:rPr lang="en-US" dirty="0"/>
              <a:t>Who is Eligible for CRSC?</a:t>
            </a:r>
          </a:p>
        </p:txBody>
      </p:sp>
      <p:sp>
        <p:nvSpPr>
          <p:cNvPr id="3" name="Content Placeholder 2">
            <a:extLst>
              <a:ext uri="{FF2B5EF4-FFF2-40B4-BE49-F238E27FC236}">
                <a16:creationId xmlns:a16="http://schemas.microsoft.com/office/drawing/2014/main" id="{FE9957CA-3EEC-4B81-A2E1-8A9E7297DBF8}"/>
              </a:ext>
            </a:extLst>
          </p:cNvPr>
          <p:cNvSpPr>
            <a:spLocks noGrp="1"/>
          </p:cNvSpPr>
          <p:nvPr>
            <p:ph idx="1"/>
          </p:nvPr>
        </p:nvSpPr>
        <p:spPr>
          <a:xfrm>
            <a:off x="762000" y="1371600"/>
            <a:ext cx="4495800" cy="4800600"/>
          </a:xfrm>
        </p:spPr>
        <p:txBody>
          <a:bodyPr/>
          <a:lstStyle/>
          <a:p>
            <a:pPr marL="0" lvl="0" indent="0" algn="ctr" eaLnBrk="0" fontAlgn="base" hangingPunct="0">
              <a:spcAft>
                <a:spcPct val="0"/>
              </a:spcAft>
              <a:buClr>
                <a:srgbClr val="93A299"/>
              </a:buClr>
              <a:buSzPct val="85000"/>
              <a:buNone/>
            </a:pPr>
            <a:endParaRPr lang="en-US" sz="3200" dirty="0">
              <a:solidFill>
                <a:srgbClr val="292934"/>
              </a:solidFill>
              <a:latin typeface="Arial" panose="020B0604020202020204" pitchFamily="34" charset="0"/>
              <a:cs typeface="Arial" panose="020B0604020202020204" pitchFamily="34" charset="0"/>
            </a:endParaRPr>
          </a:p>
          <a:p>
            <a:pPr marL="0" lvl="0" indent="0" algn="ctr" eaLnBrk="0" fontAlgn="base" hangingPunct="0">
              <a:spcAft>
                <a:spcPct val="0"/>
              </a:spcAft>
              <a:buClr>
                <a:srgbClr val="93A299"/>
              </a:buClr>
              <a:buSzPct val="85000"/>
              <a:buNone/>
            </a:pPr>
            <a:r>
              <a:rPr lang="en-US" sz="3200" dirty="0">
                <a:solidFill>
                  <a:srgbClr val="292934"/>
                </a:solidFill>
                <a:latin typeface="Arial" panose="020B0604020202020204" pitchFamily="34" charset="0"/>
                <a:cs typeface="Arial" panose="020B0604020202020204" pitchFamily="34" charset="0"/>
              </a:rPr>
              <a:t>The primary eligibility requirement for CRSC is that the individual must have been </a:t>
            </a:r>
            <a:r>
              <a:rPr lang="en-US" sz="3200" u="sng" dirty="0">
                <a:solidFill>
                  <a:srgbClr val="292934"/>
                </a:solidFill>
                <a:latin typeface="Arial" panose="020B0604020202020204" pitchFamily="34" charset="0"/>
                <a:cs typeface="Arial" panose="020B0604020202020204" pitchFamily="34" charset="0"/>
              </a:rPr>
              <a:t>retired</a:t>
            </a:r>
            <a:r>
              <a:rPr lang="en-US" sz="3200" dirty="0">
                <a:solidFill>
                  <a:srgbClr val="292934"/>
                </a:solidFill>
                <a:latin typeface="Arial" panose="020B0604020202020204" pitchFamily="34" charset="0"/>
                <a:cs typeface="Arial" panose="020B0604020202020204" pitchFamily="34" charset="0"/>
              </a:rPr>
              <a:t> from the military either due to years of service or disability.  </a:t>
            </a:r>
          </a:p>
          <a:p>
            <a:endParaRPr lang="en-US" dirty="0"/>
          </a:p>
        </p:txBody>
      </p:sp>
      <p:sp>
        <p:nvSpPr>
          <p:cNvPr id="4" name="Slide Number Placeholder 3">
            <a:extLst>
              <a:ext uri="{FF2B5EF4-FFF2-40B4-BE49-F238E27FC236}">
                <a16:creationId xmlns:a16="http://schemas.microsoft.com/office/drawing/2014/main" id="{31B9ADA7-8297-420D-A376-C62F64F951A8}"/>
              </a:ext>
            </a:extLst>
          </p:cNvPr>
          <p:cNvSpPr>
            <a:spLocks noGrp="1"/>
          </p:cNvSpPr>
          <p:nvPr>
            <p:ph type="sldNum" sz="quarter" idx="12"/>
          </p:nvPr>
        </p:nvSpPr>
        <p:spPr/>
        <p:txBody>
          <a:bodyPr/>
          <a:lstStyle/>
          <a:p>
            <a:fld id="{A28FA1F6-F0BA-46AD-A9EE-C1DFC3AC1897}" type="slidenum">
              <a:rPr lang="en-US" smtClean="0"/>
              <a:pPr/>
              <a:t>42</a:t>
            </a:fld>
            <a:endParaRPr lang="en-US" dirty="0"/>
          </a:p>
        </p:txBody>
      </p:sp>
      <p:sp>
        <p:nvSpPr>
          <p:cNvPr id="5" name="Footer Placeholder 4">
            <a:extLst>
              <a:ext uri="{FF2B5EF4-FFF2-40B4-BE49-F238E27FC236}">
                <a16:creationId xmlns:a16="http://schemas.microsoft.com/office/drawing/2014/main" id="{816759BE-33E8-47EF-BD65-B127746F8993}"/>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5">
            <a:extLst>
              <a:ext uri="{FF2B5EF4-FFF2-40B4-BE49-F238E27FC236}">
                <a16:creationId xmlns:a16="http://schemas.microsoft.com/office/drawing/2014/main" id="{07D6657E-636C-42F8-B2AB-160A228C3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799" y="1647285"/>
            <a:ext cx="3094168" cy="4125558"/>
          </a:xfrm>
          <a:prstGeom prst="rect">
            <a:avLst/>
          </a:prstGeom>
        </p:spPr>
      </p:pic>
    </p:spTree>
    <p:extLst>
      <p:ext uri="{BB962C8B-B14F-4D97-AF65-F5344CB8AC3E}">
        <p14:creationId xmlns:p14="http://schemas.microsoft.com/office/powerpoint/2010/main" val="1939139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5740-8DF7-4249-B2AA-988708C2FDE4}"/>
              </a:ext>
            </a:extLst>
          </p:cNvPr>
          <p:cNvSpPr>
            <a:spLocks noGrp="1"/>
          </p:cNvSpPr>
          <p:nvPr>
            <p:ph type="title"/>
          </p:nvPr>
        </p:nvSpPr>
        <p:spPr>
          <a:xfrm>
            <a:off x="762000" y="61496"/>
            <a:ext cx="6584889" cy="1386304"/>
          </a:xfrm>
        </p:spPr>
        <p:txBody>
          <a:bodyPr/>
          <a:lstStyle/>
          <a:p>
            <a:r>
              <a:rPr lang="en-US" sz="3600" dirty="0"/>
              <a:t>What Types of Injuries/Conditions are Eligible for CRSC? </a:t>
            </a:r>
          </a:p>
        </p:txBody>
      </p:sp>
      <p:sp>
        <p:nvSpPr>
          <p:cNvPr id="3" name="Content Placeholder 2">
            <a:extLst>
              <a:ext uri="{FF2B5EF4-FFF2-40B4-BE49-F238E27FC236}">
                <a16:creationId xmlns:a16="http://schemas.microsoft.com/office/drawing/2014/main" id="{A9761A09-3E99-453C-ABDA-67FA98A0DBC4}"/>
              </a:ext>
            </a:extLst>
          </p:cNvPr>
          <p:cNvSpPr>
            <a:spLocks noGrp="1"/>
          </p:cNvSpPr>
          <p:nvPr>
            <p:ph idx="1"/>
          </p:nvPr>
        </p:nvSpPr>
        <p:spPr/>
        <p:txBody>
          <a:bodyPr/>
          <a:lstStyle/>
          <a:p>
            <a:pPr indent="-342900" algn="ctr" eaLnBrk="0" fontAlgn="base" hangingPunct="0">
              <a:spcAft>
                <a:spcPct val="0"/>
              </a:spcAft>
              <a:buClr>
                <a:srgbClr val="C64A18"/>
              </a:buClr>
              <a:buSzPct val="85000"/>
            </a:pPr>
            <a:r>
              <a:rPr lang="en-US" altLang="en-US" sz="2800" kern="0" dirty="0">
                <a:solidFill>
                  <a:srgbClr val="5F5F5F"/>
                </a:solidFill>
                <a:latin typeface="+mj-lt"/>
              </a:rPr>
              <a:t>Injuries/conditions that are service-connected by the VA with a disability rating of at least 10%.</a:t>
            </a:r>
          </a:p>
          <a:p>
            <a:pPr marL="533400" lvl="0" indent="-533400" algn="ctr" eaLnBrk="0" fontAlgn="base" hangingPunct="0">
              <a:spcAft>
                <a:spcPct val="0"/>
              </a:spcAft>
              <a:buClr>
                <a:srgbClr val="C64A18"/>
              </a:buClr>
              <a:buSzPct val="85000"/>
              <a:buFontTx/>
              <a:buChar char="•"/>
            </a:pPr>
            <a:endParaRPr lang="en-US" altLang="en-US" sz="2800" kern="0" dirty="0">
              <a:solidFill>
                <a:srgbClr val="5F5F5F"/>
              </a:solidFill>
              <a:latin typeface="+mj-lt"/>
            </a:endParaRPr>
          </a:p>
          <a:p>
            <a:pPr marL="533400" lvl="0" indent="-533400" algn="ctr" eaLnBrk="0" fontAlgn="base" hangingPunct="0">
              <a:spcAft>
                <a:spcPct val="0"/>
              </a:spcAft>
              <a:buClr>
                <a:srgbClr val="C64A18"/>
              </a:buClr>
              <a:buSzPct val="85000"/>
              <a:buNone/>
            </a:pPr>
            <a:r>
              <a:rPr lang="en-US" altLang="en-US" sz="2800" u="sng" kern="0" dirty="0">
                <a:solidFill>
                  <a:srgbClr val="5F5F5F"/>
                </a:solidFill>
                <a:latin typeface="+mj-lt"/>
              </a:rPr>
              <a:t>Example Veteran</a:t>
            </a:r>
          </a:p>
          <a:p>
            <a:pPr marL="533400" indent="-533400" algn="ctr" eaLnBrk="0" fontAlgn="base" hangingPunct="0">
              <a:spcAft>
                <a:spcPct val="0"/>
              </a:spcAft>
              <a:buClr>
                <a:srgbClr val="C64A18"/>
              </a:buClr>
              <a:buSzPct val="85000"/>
            </a:pPr>
            <a:r>
              <a:rPr lang="en-US" altLang="en-US" sz="2800" kern="0" dirty="0">
                <a:solidFill>
                  <a:srgbClr val="5F5F5F"/>
                </a:solidFill>
                <a:latin typeface="+mj-lt"/>
              </a:rPr>
              <a:t>VA service-connected disabilities: PTSD (30%), Back Pain (20%), Tinnitus (10%), Hypertension (0%). </a:t>
            </a:r>
          </a:p>
          <a:p>
            <a:endParaRPr lang="en-US" dirty="0"/>
          </a:p>
        </p:txBody>
      </p:sp>
      <p:sp>
        <p:nvSpPr>
          <p:cNvPr id="4" name="Slide Number Placeholder 3">
            <a:extLst>
              <a:ext uri="{FF2B5EF4-FFF2-40B4-BE49-F238E27FC236}">
                <a16:creationId xmlns:a16="http://schemas.microsoft.com/office/drawing/2014/main" id="{517A26D9-8729-47AC-A5D8-08B917685FA5}"/>
              </a:ext>
            </a:extLst>
          </p:cNvPr>
          <p:cNvSpPr>
            <a:spLocks noGrp="1"/>
          </p:cNvSpPr>
          <p:nvPr>
            <p:ph type="sldNum" sz="quarter" idx="12"/>
          </p:nvPr>
        </p:nvSpPr>
        <p:spPr/>
        <p:txBody>
          <a:bodyPr/>
          <a:lstStyle/>
          <a:p>
            <a:fld id="{A28FA1F6-F0BA-46AD-A9EE-C1DFC3AC1897}" type="slidenum">
              <a:rPr lang="en-US" smtClean="0"/>
              <a:pPr/>
              <a:t>43</a:t>
            </a:fld>
            <a:endParaRPr lang="en-US" dirty="0"/>
          </a:p>
        </p:txBody>
      </p:sp>
      <p:sp>
        <p:nvSpPr>
          <p:cNvPr id="5" name="Footer Placeholder 4">
            <a:extLst>
              <a:ext uri="{FF2B5EF4-FFF2-40B4-BE49-F238E27FC236}">
                <a16:creationId xmlns:a16="http://schemas.microsoft.com/office/drawing/2014/main" id="{B48EF089-B570-4E44-AAC9-E60854DDB9E1}"/>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2879732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C19B-F334-4279-9FCB-1DFEA8572B0D}"/>
              </a:ext>
            </a:extLst>
          </p:cNvPr>
          <p:cNvSpPr>
            <a:spLocks noGrp="1"/>
          </p:cNvSpPr>
          <p:nvPr>
            <p:ph type="title"/>
          </p:nvPr>
        </p:nvSpPr>
        <p:spPr>
          <a:xfrm>
            <a:off x="762000" y="61496"/>
            <a:ext cx="6584889" cy="1538704"/>
          </a:xfrm>
        </p:spPr>
        <p:txBody>
          <a:bodyPr/>
          <a:lstStyle/>
          <a:p>
            <a:r>
              <a:rPr lang="en-US" sz="3200" dirty="0"/>
              <a:t>What Makes an Injury/Condition Combat-Related?</a:t>
            </a:r>
          </a:p>
        </p:txBody>
      </p:sp>
      <p:sp>
        <p:nvSpPr>
          <p:cNvPr id="3" name="Content Placeholder 2">
            <a:extLst>
              <a:ext uri="{FF2B5EF4-FFF2-40B4-BE49-F238E27FC236}">
                <a16:creationId xmlns:a16="http://schemas.microsoft.com/office/drawing/2014/main" id="{DB583FC0-7DBA-4F27-9C25-323BA1A4BF3A}"/>
              </a:ext>
            </a:extLst>
          </p:cNvPr>
          <p:cNvSpPr>
            <a:spLocks noGrp="1"/>
          </p:cNvSpPr>
          <p:nvPr>
            <p:ph idx="1"/>
          </p:nvPr>
        </p:nvSpPr>
        <p:spPr/>
        <p:txBody>
          <a:bodyPr/>
          <a:lstStyle/>
          <a:p>
            <a:pPr marL="0" lvl="0" indent="0" eaLnBrk="0" fontAlgn="base" hangingPunct="0">
              <a:lnSpc>
                <a:spcPct val="80000"/>
              </a:lnSpc>
              <a:spcAft>
                <a:spcPct val="0"/>
              </a:spcAft>
              <a:buClr>
                <a:srgbClr val="C64A18"/>
              </a:buClr>
              <a:buSzPct val="85000"/>
              <a:buNone/>
            </a:pPr>
            <a:endParaRPr lang="en-US" altLang="en-US" sz="2400" kern="0" dirty="0">
              <a:solidFill>
                <a:srgbClr val="5F5F5F"/>
              </a:solidFill>
              <a:latin typeface="+mj-lt"/>
            </a:endParaRPr>
          </a:p>
          <a:p>
            <a:pPr marL="0" lvl="0" indent="0" eaLnBrk="0" fontAlgn="base" hangingPunct="0">
              <a:lnSpc>
                <a:spcPct val="80000"/>
              </a:lnSpc>
              <a:spcAft>
                <a:spcPct val="0"/>
              </a:spcAft>
              <a:buClr>
                <a:srgbClr val="C64A18"/>
              </a:buClr>
              <a:buSzPct val="85000"/>
              <a:buNone/>
            </a:pPr>
            <a:r>
              <a:rPr lang="en-US" altLang="en-US" sz="2400" kern="0" dirty="0">
                <a:solidFill>
                  <a:srgbClr val="5F5F5F"/>
                </a:solidFill>
                <a:latin typeface="+mj-lt"/>
              </a:rPr>
              <a:t>1. Injuries incurred as a direct result of armed conflict.</a:t>
            </a:r>
          </a:p>
          <a:p>
            <a:pPr marL="533400" lvl="0" indent="-533400" eaLnBrk="0" fontAlgn="base" hangingPunct="0">
              <a:lnSpc>
                <a:spcPct val="80000"/>
              </a:lnSpc>
              <a:spcAft>
                <a:spcPct val="0"/>
              </a:spcAft>
              <a:buClr>
                <a:srgbClr val="C64A18"/>
              </a:buClr>
              <a:buSzPct val="85000"/>
              <a:buFont typeface="Arial" panose="020B0604020202020204" pitchFamily="34" charset="0"/>
              <a:buAutoNum type="arabicPeriod"/>
            </a:pPr>
            <a:endParaRPr lang="en-US" altLang="en-US" sz="2400" kern="0" dirty="0">
              <a:solidFill>
                <a:srgbClr val="5F5F5F"/>
              </a:solidFill>
              <a:latin typeface="+mj-lt"/>
            </a:endParaRPr>
          </a:p>
          <a:p>
            <a:pPr marL="533400" lvl="0" indent="-533400" eaLnBrk="0" fontAlgn="base" hangingPunct="0">
              <a:lnSpc>
                <a:spcPct val="80000"/>
              </a:lnSpc>
              <a:spcAft>
                <a:spcPct val="0"/>
              </a:spcAft>
              <a:buClr>
                <a:srgbClr val="C64A18"/>
              </a:buClr>
              <a:buSzPct val="85000"/>
              <a:buNone/>
            </a:pPr>
            <a:r>
              <a:rPr lang="en-US" altLang="en-US" sz="2400" kern="0" dirty="0">
                <a:solidFill>
                  <a:srgbClr val="5F5F5F"/>
                </a:solidFill>
                <a:latin typeface="+mj-lt"/>
              </a:rPr>
              <a:t>2. Injuries incurred through an instrumentality of war.</a:t>
            </a:r>
          </a:p>
          <a:p>
            <a:pPr marL="533400" lvl="0" indent="-533400" eaLnBrk="0" fontAlgn="base" hangingPunct="0">
              <a:lnSpc>
                <a:spcPct val="80000"/>
              </a:lnSpc>
              <a:spcAft>
                <a:spcPct val="0"/>
              </a:spcAft>
              <a:buClr>
                <a:srgbClr val="C64A18"/>
              </a:buClr>
              <a:buSzPct val="85000"/>
              <a:buNone/>
            </a:pPr>
            <a:endParaRPr lang="en-US" altLang="en-US" sz="2400" kern="0" dirty="0">
              <a:solidFill>
                <a:srgbClr val="5F5F5F"/>
              </a:solidFill>
              <a:latin typeface="+mj-lt"/>
            </a:endParaRPr>
          </a:p>
          <a:p>
            <a:pPr marL="533400" lvl="0" indent="-533400" eaLnBrk="0" fontAlgn="base" hangingPunct="0">
              <a:lnSpc>
                <a:spcPct val="80000"/>
              </a:lnSpc>
              <a:spcAft>
                <a:spcPct val="0"/>
              </a:spcAft>
              <a:buClr>
                <a:srgbClr val="C64A18"/>
              </a:buClr>
              <a:buSzPct val="85000"/>
              <a:buNone/>
            </a:pPr>
            <a:r>
              <a:rPr lang="en-US" altLang="en-US" sz="2400" kern="0" dirty="0">
                <a:solidFill>
                  <a:srgbClr val="5F5F5F"/>
                </a:solidFill>
                <a:latin typeface="+mj-lt"/>
              </a:rPr>
              <a:t>3. Injuries incurred in the performance of duty under conditions simulating war.</a:t>
            </a:r>
          </a:p>
          <a:p>
            <a:pPr marL="533400" lvl="0" indent="-533400" eaLnBrk="0" fontAlgn="base" hangingPunct="0">
              <a:lnSpc>
                <a:spcPct val="80000"/>
              </a:lnSpc>
              <a:spcAft>
                <a:spcPct val="0"/>
              </a:spcAft>
              <a:buClr>
                <a:srgbClr val="C64A18"/>
              </a:buClr>
              <a:buSzPct val="85000"/>
              <a:buNone/>
            </a:pPr>
            <a:endParaRPr lang="en-US" altLang="en-US" sz="2400" kern="0" dirty="0">
              <a:solidFill>
                <a:srgbClr val="5F5F5F"/>
              </a:solidFill>
              <a:latin typeface="+mj-lt"/>
            </a:endParaRPr>
          </a:p>
          <a:p>
            <a:pPr marL="533400" lvl="0" indent="-533400" eaLnBrk="0" fontAlgn="base" hangingPunct="0">
              <a:lnSpc>
                <a:spcPct val="80000"/>
              </a:lnSpc>
              <a:spcAft>
                <a:spcPct val="0"/>
              </a:spcAft>
              <a:buClr>
                <a:srgbClr val="C64A18"/>
              </a:buClr>
              <a:buSzPct val="85000"/>
              <a:buNone/>
            </a:pPr>
            <a:r>
              <a:rPr lang="en-US" altLang="en-US" sz="2400" kern="0" dirty="0">
                <a:solidFill>
                  <a:srgbClr val="5F5F5F"/>
                </a:solidFill>
                <a:latin typeface="+mj-lt"/>
              </a:rPr>
              <a:t>4. Injuries incurred while engaged in hazardous service.</a:t>
            </a:r>
          </a:p>
          <a:p>
            <a:pPr marL="533400" lvl="0" indent="-533400" eaLnBrk="0" fontAlgn="base" hangingPunct="0">
              <a:lnSpc>
                <a:spcPct val="80000"/>
              </a:lnSpc>
              <a:spcAft>
                <a:spcPct val="0"/>
              </a:spcAft>
              <a:buClr>
                <a:srgbClr val="C64A18"/>
              </a:buClr>
              <a:buSzPct val="85000"/>
              <a:buNone/>
            </a:pPr>
            <a:endParaRPr lang="en-US" altLang="en-US" sz="2400" kern="0" dirty="0">
              <a:solidFill>
                <a:srgbClr val="5F5F5F"/>
              </a:solidFill>
              <a:latin typeface="+mj-lt"/>
            </a:endParaRPr>
          </a:p>
          <a:p>
            <a:pPr marL="533400" lvl="0" indent="-533400" eaLnBrk="0" fontAlgn="base" hangingPunct="0">
              <a:lnSpc>
                <a:spcPct val="80000"/>
              </a:lnSpc>
              <a:spcAft>
                <a:spcPct val="0"/>
              </a:spcAft>
              <a:buClr>
                <a:srgbClr val="C64A18"/>
              </a:buClr>
              <a:buSzPct val="85000"/>
              <a:buNone/>
            </a:pPr>
            <a:r>
              <a:rPr lang="en-US" altLang="en-US" sz="2400" kern="0" dirty="0">
                <a:solidFill>
                  <a:srgbClr val="5F5F5F"/>
                </a:solidFill>
                <a:latin typeface="+mj-lt"/>
              </a:rPr>
              <a:t>5. Injuries for which the member was awarded the Purple Heart.</a:t>
            </a:r>
          </a:p>
          <a:p>
            <a:endParaRPr lang="en-US" dirty="0"/>
          </a:p>
        </p:txBody>
      </p:sp>
      <p:sp>
        <p:nvSpPr>
          <p:cNvPr id="4" name="Slide Number Placeholder 3">
            <a:extLst>
              <a:ext uri="{FF2B5EF4-FFF2-40B4-BE49-F238E27FC236}">
                <a16:creationId xmlns:a16="http://schemas.microsoft.com/office/drawing/2014/main" id="{3B9713D2-9241-4D19-9E9E-E1514391F407}"/>
              </a:ext>
            </a:extLst>
          </p:cNvPr>
          <p:cNvSpPr>
            <a:spLocks noGrp="1"/>
          </p:cNvSpPr>
          <p:nvPr>
            <p:ph type="sldNum" sz="quarter" idx="12"/>
          </p:nvPr>
        </p:nvSpPr>
        <p:spPr/>
        <p:txBody>
          <a:bodyPr/>
          <a:lstStyle/>
          <a:p>
            <a:fld id="{A28FA1F6-F0BA-46AD-A9EE-C1DFC3AC1897}" type="slidenum">
              <a:rPr lang="en-US" smtClean="0"/>
              <a:pPr/>
              <a:t>44</a:t>
            </a:fld>
            <a:endParaRPr lang="en-US" dirty="0"/>
          </a:p>
        </p:txBody>
      </p:sp>
      <p:sp>
        <p:nvSpPr>
          <p:cNvPr id="5" name="Footer Placeholder 4">
            <a:extLst>
              <a:ext uri="{FF2B5EF4-FFF2-40B4-BE49-F238E27FC236}">
                <a16:creationId xmlns:a16="http://schemas.microsoft.com/office/drawing/2014/main" id="{73CDA331-4E46-4F5F-89BE-8F028E342FC0}"/>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2784119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F415-C846-4AF1-846B-09CA73E6A1DD}"/>
              </a:ext>
            </a:extLst>
          </p:cNvPr>
          <p:cNvSpPr>
            <a:spLocks noGrp="1"/>
          </p:cNvSpPr>
          <p:nvPr>
            <p:ph type="title"/>
          </p:nvPr>
        </p:nvSpPr>
        <p:spPr/>
        <p:txBody>
          <a:bodyPr/>
          <a:lstStyle/>
          <a:p>
            <a:r>
              <a:rPr lang="en-US" sz="3800" dirty="0"/>
              <a:t>Evidence to Submit in </a:t>
            </a:r>
            <a:br>
              <a:rPr lang="en-US" sz="3800" dirty="0"/>
            </a:br>
            <a:r>
              <a:rPr lang="en-US" sz="3800" dirty="0"/>
              <a:t>Support of CRSC Claim</a:t>
            </a:r>
          </a:p>
        </p:txBody>
      </p:sp>
      <p:sp>
        <p:nvSpPr>
          <p:cNvPr id="3" name="Content Placeholder 2">
            <a:extLst>
              <a:ext uri="{FF2B5EF4-FFF2-40B4-BE49-F238E27FC236}">
                <a16:creationId xmlns:a16="http://schemas.microsoft.com/office/drawing/2014/main" id="{AC5F8ED6-844F-46ED-8454-55BE9A4A518F}"/>
              </a:ext>
            </a:extLst>
          </p:cNvPr>
          <p:cNvSpPr>
            <a:spLocks noGrp="1"/>
          </p:cNvSpPr>
          <p:nvPr>
            <p:ph idx="1"/>
          </p:nvPr>
        </p:nvSpPr>
        <p:spPr>
          <a:xfrm>
            <a:off x="762000" y="1371600"/>
            <a:ext cx="8153400" cy="4800600"/>
          </a:xfrm>
        </p:spPr>
        <p:txBody>
          <a:bodyPr/>
          <a:lstStyle/>
          <a:p>
            <a:r>
              <a:rPr lang="en-US" altLang="en-US" sz="2000" dirty="0">
                <a:latin typeface="+mj-lt"/>
                <a:cs typeface="Arial" panose="020B0604020202020204" pitchFamily="34" charset="0"/>
              </a:rPr>
              <a:t>The key to a successful CRSC application is to include all relevant evidence that supports a combat-related determination for each combat-related disability.</a:t>
            </a:r>
          </a:p>
          <a:p>
            <a:pPr marL="114300" indent="0">
              <a:buNone/>
            </a:pPr>
            <a:endParaRPr lang="en-US" sz="2000" dirty="0">
              <a:latin typeface="+mj-lt"/>
            </a:endParaRPr>
          </a:p>
          <a:p>
            <a:pPr marL="114300" indent="0">
              <a:buNone/>
            </a:pPr>
            <a:r>
              <a:rPr lang="en-US" sz="2000" dirty="0">
                <a:latin typeface="+mj-lt"/>
              </a:rPr>
              <a:t>Important Documents:</a:t>
            </a:r>
          </a:p>
          <a:p>
            <a:r>
              <a:rPr lang="en-US" sz="2000" dirty="0">
                <a:latin typeface="+mj-lt"/>
              </a:rPr>
              <a:t>Purple Heart Certificate/Orders</a:t>
            </a:r>
          </a:p>
          <a:p>
            <a:r>
              <a:rPr lang="en-US" sz="2000" dirty="0">
                <a:latin typeface="+mj-lt"/>
              </a:rPr>
              <a:t>DD Form 214</a:t>
            </a:r>
          </a:p>
          <a:p>
            <a:r>
              <a:rPr lang="en-US" sz="2000" dirty="0">
                <a:latin typeface="+mj-lt"/>
              </a:rPr>
              <a:t>VA Rating Decisions                                     </a:t>
            </a:r>
          </a:p>
          <a:p>
            <a:r>
              <a:rPr lang="en-US" sz="2000" dirty="0">
                <a:latin typeface="+mj-lt"/>
              </a:rPr>
              <a:t>PEB Findings</a:t>
            </a:r>
          </a:p>
          <a:p>
            <a:r>
              <a:rPr lang="en-US" sz="2000" dirty="0">
                <a:latin typeface="+mj-lt"/>
              </a:rPr>
              <a:t>MEB Narrative Summary</a:t>
            </a:r>
          </a:p>
          <a:p>
            <a:r>
              <a:rPr lang="en-US" sz="2000" dirty="0">
                <a:latin typeface="+mj-lt"/>
              </a:rPr>
              <a:t>Medical Records</a:t>
            </a:r>
          </a:p>
          <a:p>
            <a:r>
              <a:rPr lang="en-US" sz="2000" dirty="0">
                <a:latin typeface="+mj-lt"/>
              </a:rPr>
              <a:t>Performance Evaluations/Awards</a:t>
            </a:r>
          </a:p>
          <a:p>
            <a:r>
              <a:rPr lang="en-US" sz="2000" dirty="0">
                <a:latin typeface="+mj-lt"/>
              </a:rPr>
              <a:t>Statements </a:t>
            </a:r>
          </a:p>
          <a:p>
            <a:pPr marL="114300" indent="0">
              <a:buNone/>
            </a:pPr>
            <a:endParaRPr lang="en-US" dirty="0"/>
          </a:p>
        </p:txBody>
      </p:sp>
      <p:sp>
        <p:nvSpPr>
          <p:cNvPr id="4" name="Slide Number Placeholder 3">
            <a:extLst>
              <a:ext uri="{FF2B5EF4-FFF2-40B4-BE49-F238E27FC236}">
                <a16:creationId xmlns:a16="http://schemas.microsoft.com/office/drawing/2014/main" id="{2CEE2EEA-E4E5-4E21-A7CB-06D36DE7D13C}"/>
              </a:ext>
            </a:extLst>
          </p:cNvPr>
          <p:cNvSpPr>
            <a:spLocks noGrp="1"/>
          </p:cNvSpPr>
          <p:nvPr>
            <p:ph type="sldNum" sz="quarter" idx="12"/>
          </p:nvPr>
        </p:nvSpPr>
        <p:spPr/>
        <p:txBody>
          <a:bodyPr/>
          <a:lstStyle/>
          <a:p>
            <a:fld id="{A28FA1F6-F0BA-46AD-A9EE-C1DFC3AC1897}" type="slidenum">
              <a:rPr lang="en-US" smtClean="0"/>
              <a:pPr/>
              <a:t>45</a:t>
            </a:fld>
            <a:endParaRPr lang="en-US" dirty="0"/>
          </a:p>
        </p:txBody>
      </p:sp>
      <p:sp>
        <p:nvSpPr>
          <p:cNvPr id="5" name="Footer Placeholder 4">
            <a:extLst>
              <a:ext uri="{FF2B5EF4-FFF2-40B4-BE49-F238E27FC236}">
                <a16:creationId xmlns:a16="http://schemas.microsoft.com/office/drawing/2014/main" id="{999C7B55-1BBE-4AEA-AE90-5229C2A81BD1}"/>
              </a:ext>
            </a:extLst>
          </p:cNvPr>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5">
            <a:extLst>
              <a:ext uri="{FF2B5EF4-FFF2-40B4-BE49-F238E27FC236}">
                <a16:creationId xmlns:a16="http://schemas.microsoft.com/office/drawing/2014/main" id="{4C2D8940-1F6C-45FB-ADF8-9CB3343D10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209800"/>
            <a:ext cx="2734895" cy="3646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2038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AAB0-6170-44B6-9A26-1D09CDBA5BF2}"/>
              </a:ext>
            </a:extLst>
          </p:cNvPr>
          <p:cNvSpPr>
            <a:spLocks noGrp="1"/>
          </p:cNvSpPr>
          <p:nvPr>
            <p:ph type="title"/>
          </p:nvPr>
        </p:nvSpPr>
        <p:spPr/>
        <p:txBody>
          <a:bodyPr/>
          <a:lstStyle/>
          <a:p>
            <a:r>
              <a:rPr lang="en-US" dirty="0"/>
              <a:t>Applying for CRSC</a:t>
            </a:r>
          </a:p>
        </p:txBody>
      </p:sp>
      <p:sp>
        <p:nvSpPr>
          <p:cNvPr id="3" name="Content Placeholder 2">
            <a:extLst>
              <a:ext uri="{FF2B5EF4-FFF2-40B4-BE49-F238E27FC236}">
                <a16:creationId xmlns:a16="http://schemas.microsoft.com/office/drawing/2014/main" id="{618F9C4C-80AA-44B6-AB23-7B5482A4FD6F}"/>
              </a:ext>
            </a:extLst>
          </p:cNvPr>
          <p:cNvSpPr>
            <a:spLocks noGrp="1"/>
          </p:cNvSpPr>
          <p:nvPr>
            <p:ph idx="1"/>
          </p:nvPr>
        </p:nvSpPr>
        <p:spPr/>
        <p:txBody>
          <a:bodyPr>
            <a:normAutofit lnSpcReduction="10000"/>
          </a:bodyPr>
          <a:lstStyle/>
          <a:p>
            <a:pPr marL="533400" indent="-533400" fontAlgn="base">
              <a:spcAft>
                <a:spcPct val="0"/>
              </a:spcAft>
              <a:buClr>
                <a:srgbClr val="C64A18"/>
              </a:buClr>
            </a:pPr>
            <a:r>
              <a:rPr lang="en-US" altLang="en-US" sz="3200" kern="0" dirty="0">
                <a:latin typeface="+mj-lt"/>
              </a:rPr>
              <a:t>Complete a CRSC Application (DD Form 2860)</a:t>
            </a:r>
          </a:p>
          <a:p>
            <a:pPr marL="533400" indent="-533400" fontAlgn="base">
              <a:spcAft>
                <a:spcPct val="0"/>
              </a:spcAft>
              <a:buClr>
                <a:srgbClr val="C64A18"/>
              </a:buClr>
            </a:pPr>
            <a:r>
              <a:rPr lang="en-US" altLang="en-US" sz="3200" kern="0" dirty="0">
                <a:latin typeface="+mj-lt"/>
              </a:rPr>
              <a:t>The CRSC Application must be filed with the service branch that retired the veteran.  </a:t>
            </a:r>
          </a:p>
          <a:p>
            <a:pPr marL="533400" indent="-533400" fontAlgn="base">
              <a:spcAft>
                <a:spcPct val="0"/>
              </a:spcAft>
              <a:buClr>
                <a:srgbClr val="C64A18"/>
              </a:buClr>
            </a:pPr>
            <a:r>
              <a:rPr lang="en-US" altLang="en-US" sz="3200" kern="0" dirty="0">
                <a:latin typeface="+mj-lt"/>
              </a:rPr>
              <a:t>In addition to the CRSC Application, the applicant should submit any medical records, award citations, lay statements, or any other evidence that supports that an injury was combat-related for CRSC purposes.   </a:t>
            </a:r>
          </a:p>
          <a:p>
            <a:endParaRPr lang="en-US" dirty="0"/>
          </a:p>
        </p:txBody>
      </p:sp>
      <p:sp>
        <p:nvSpPr>
          <p:cNvPr id="4" name="Slide Number Placeholder 3">
            <a:extLst>
              <a:ext uri="{FF2B5EF4-FFF2-40B4-BE49-F238E27FC236}">
                <a16:creationId xmlns:a16="http://schemas.microsoft.com/office/drawing/2014/main" id="{8089DF2E-BE36-4BAB-A073-BB72E58149D5}"/>
              </a:ext>
            </a:extLst>
          </p:cNvPr>
          <p:cNvSpPr>
            <a:spLocks noGrp="1"/>
          </p:cNvSpPr>
          <p:nvPr>
            <p:ph type="sldNum" sz="quarter" idx="12"/>
          </p:nvPr>
        </p:nvSpPr>
        <p:spPr/>
        <p:txBody>
          <a:bodyPr/>
          <a:lstStyle/>
          <a:p>
            <a:fld id="{A28FA1F6-F0BA-46AD-A9EE-C1DFC3AC1897}" type="slidenum">
              <a:rPr lang="en-US" smtClean="0"/>
              <a:pPr/>
              <a:t>46</a:t>
            </a:fld>
            <a:endParaRPr lang="en-US" dirty="0"/>
          </a:p>
        </p:txBody>
      </p:sp>
      <p:sp>
        <p:nvSpPr>
          <p:cNvPr id="5" name="Footer Placeholder 4">
            <a:extLst>
              <a:ext uri="{FF2B5EF4-FFF2-40B4-BE49-F238E27FC236}">
                <a16:creationId xmlns:a16="http://schemas.microsoft.com/office/drawing/2014/main" id="{5A8CCD14-2A71-41C3-91A9-74F36B546F3B}"/>
              </a:ext>
            </a:extLst>
          </p:cNvPr>
          <p:cNvSpPr>
            <a:spLocks noGrp="1"/>
          </p:cNvSpPr>
          <p:nvPr>
            <p:ph type="ftr" sz="quarter" idx="4294967295"/>
          </p:nvPr>
        </p:nvSpPr>
        <p:spPr/>
        <p:txBody>
          <a:bodyPr/>
          <a:lstStyle/>
          <a:p>
            <a:r>
              <a:rPr lang="en-US" dirty="0"/>
              <a:t>© 2021 National Veterans Legal Services Program. All Rights Reserved.  www.nvlsp.org</a:t>
            </a:r>
          </a:p>
        </p:txBody>
      </p:sp>
    </p:spTree>
    <p:extLst>
      <p:ext uri="{BB962C8B-B14F-4D97-AF65-F5344CB8AC3E}">
        <p14:creationId xmlns:p14="http://schemas.microsoft.com/office/powerpoint/2010/main" val="2193414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33276"/>
            <a:ext cx="7620000" cy="871370"/>
          </a:xfrm>
        </p:spPr>
        <p:txBody>
          <a:bodyPr/>
          <a:lstStyle/>
          <a:p>
            <a:r>
              <a:rPr lang="en-US" sz="3200" dirty="0"/>
              <a:t>Combat-Related Special Compensation</a:t>
            </a:r>
            <a:br>
              <a:rPr lang="en-US" sz="3200" dirty="0"/>
            </a:br>
            <a:r>
              <a:rPr lang="en-US" sz="3200" dirty="0"/>
              <a:t>Success Story</a:t>
            </a:r>
          </a:p>
        </p:txBody>
      </p:sp>
      <p:sp>
        <p:nvSpPr>
          <p:cNvPr id="3" name="Content Placeholder 2"/>
          <p:cNvSpPr>
            <a:spLocks noGrp="1"/>
          </p:cNvSpPr>
          <p:nvPr>
            <p:ph idx="1"/>
          </p:nvPr>
        </p:nvSpPr>
        <p:spPr>
          <a:xfrm>
            <a:off x="1385889" y="1943101"/>
            <a:ext cx="4165037" cy="3594101"/>
          </a:xfrm>
        </p:spPr>
        <p:txBody>
          <a:bodyPr>
            <a:normAutofit/>
          </a:bodyPr>
          <a:lstStyle/>
          <a:p>
            <a:endParaRPr lang="en-US" dirty="0"/>
          </a:p>
          <a:p>
            <a:pPr marL="85725" indent="0">
              <a:buNone/>
            </a:pPr>
            <a:endParaRPr lang="en-US" sz="2100" dirty="0"/>
          </a:p>
          <a:p>
            <a:pPr marL="85725" indent="0">
              <a:buNone/>
            </a:pPr>
            <a:r>
              <a:rPr lang="en-US" sz="2100" dirty="0">
                <a:latin typeface="+mj-lt"/>
              </a:rPr>
              <a:t>LSW pro bono volunteers represented an Army Staff Sergeant serving in Iraq who injured his back and shoulder falling from an IED blast. He receives approximately $1,000 per month in CRSC and obtained a back award of $17,000. </a:t>
            </a:r>
          </a:p>
        </p:txBody>
      </p:sp>
      <p:sp>
        <p:nvSpPr>
          <p:cNvPr id="4" name="Slide Number Placeholder 3"/>
          <p:cNvSpPr>
            <a:spLocks noGrp="1"/>
          </p:cNvSpPr>
          <p:nvPr>
            <p:ph type="sldNum" sz="quarter" idx="12"/>
          </p:nvPr>
        </p:nvSpPr>
        <p:spPr/>
        <p:txBody>
          <a:bodyPr/>
          <a:lstStyle/>
          <a:p>
            <a:fld id="{A28FA1F6-F0BA-46AD-A9EE-C1DFC3AC1897}" type="slidenum">
              <a:rPr lang="en-US" smtClean="0">
                <a:solidFill>
                  <a:srgbClr val="2F2B20"/>
                </a:solidFill>
              </a:rPr>
              <a:pPr/>
              <a:t>47</a:t>
            </a:fld>
            <a:endParaRPr lang="en-US" dirty="0">
              <a:solidFill>
                <a:srgbClr val="2F2B20"/>
              </a:solidFill>
            </a:endParaRPr>
          </a:p>
        </p:txBody>
      </p:sp>
      <p:sp>
        <p:nvSpPr>
          <p:cNvPr id="5" name="Footer Placeholder 4"/>
          <p:cNvSpPr>
            <a:spLocks noGrp="1"/>
          </p:cNvSpPr>
          <p:nvPr>
            <p:ph type="ftr" sz="quarter" idx="4294967295"/>
          </p:nvPr>
        </p:nvSpPr>
        <p:spPr/>
        <p:txBody>
          <a:bodyPr/>
          <a:lstStyle/>
          <a:p>
            <a:r>
              <a:rPr lang="en-US" dirty="0">
                <a:solidFill>
                  <a:srgbClr val="2F2B20"/>
                </a:solidFill>
              </a:rPr>
              <a:t>© 2021 National Veterans Legal Services Program. All Rights Reserved.   </a:t>
            </a:r>
          </a:p>
          <a:p>
            <a:r>
              <a:rPr lang="en-US" dirty="0">
                <a:solidFill>
                  <a:srgbClr val="2F2B20"/>
                </a:solidFill>
              </a:rPr>
              <a:t>www.nvlsp.org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3880" y="2394921"/>
            <a:ext cx="2586038" cy="3448050"/>
          </a:xfrm>
          <a:prstGeom prst="rect">
            <a:avLst/>
          </a:prstGeom>
        </p:spPr>
      </p:pic>
    </p:spTree>
    <p:extLst>
      <p:ext uri="{BB962C8B-B14F-4D97-AF65-F5344CB8AC3E}">
        <p14:creationId xmlns:p14="http://schemas.microsoft.com/office/powerpoint/2010/main" val="4004315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35632"/>
          </a:xfrm>
        </p:spPr>
        <p:txBody>
          <a:bodyPr/>
          <a:lstStyle/>
          <a:p>
            <a:pPr algn="ctr"/>
            <a:r>
              <a:rPr lang="en-US" sz="3200" dirty="0">
                <a:cs typeface="Arial" panose="020B0604020202020204" pitchFamily="34" charset="0"/>
              </a:rPr>
              <a:t>Our Contact Info for Free Legal Services</a:t>
            </a:r>
          </a:p>
        </p:txBody>
      </p:sp>
      <p:sp>
        <p:nvSpPr>
          <p:cNvPr id="3" name="Content Placeholder 2"/>
          <p:cNvSpPr>
            <a:spLocks noGrp="1"/>
          </p:cNvSpPr>
          <p:nvPr>
            <p:ph idx="1"/>
          </p:nvPr>
        </p:nvSpPr>
        <p:spPr>
          <a:xfrm>
            <a:off x="602974" y="1362440"/>
            <a:ext cx="6788426" cy="4800600"/>
          </a:xfrm>
        </p:spPr>
        <p:txBody>
          <a:bodyPr>
            <a:normAutofit/>
          </a:bodyPr>
          <a:lstStyle/>
          <a:p>
            <a:pPr marL="114300" indent="0">
              <a:buNone/>
            </a:pPr>
            <a:r>
              <a:rPr lang="en-US" sz="2400" dirty="0">
                <a:latin typeface="+mj-lt"/>
                <a:cs typeface="Arial" panose="020B0604020202020204" pitchFamily="34" charset="0"/>
              </a:rPr>
              <a:t>Website:</a:t>
            </a:r>
          </a:p>
          <a:p>
            <a:pPr marL="114300" indent="0">
              <a:buNone/>
            </a:pPr>
            <a:r>
              <a:rPr lang="en-US" sz="2400" dirty="0">
                <a:latin typeface="+mj-lt"/>
                <a:cs typeface="Arial" panose="020B0604020202020204" pitchFamily="34" charset="0"/>
                <a:hlinkClick r:id="rId2"/>
              </a:rPr>
              <a:t>https://www.nvlsp.org/what-we-do/lawyers-serving-warriors/</a:t>
            </a:r>
            <a:endParaRPr lang="en-US" sz="2400" dirty="0">
              <a:latin typeface="+mj-lt"/>
              <a:cs typeface="Arial" panose="020B0604020202020204" pitchFamily="34" charset="0"/>
            </a:endParaRPr>
          </a:p>
          <a:p>
            <a:pPr marL="114300" indent="0">
              <a:buNone/>
            </a:pPr>
            <a:endParaRPr lang="en-US" sz="2400" dirty="0">
              <a:latin typeface="+mj-lt"/>
              <a:cs typeface="Arial" panose="020B0604020202020204" pitchFamily="34" charset="0"/>
            </a:endParaRPr>
          </a:p>
          <a:p>
            <a:pPr marL="114300" indent="0">
              <a:buNone/>
            </a:pPr>
            <a:r>
              <a:rPr lang="en-US" sz="2400" dirty="0">
                <a:latin typeface="+mj-lt"/>
                <a:cs typeface="Arial" panose="020B0604020202020204" pitchFamily="34" charset="0"/>
              </a:rPr>
              <a:t>Phone:</a:t>
            </a:r>
          </a:p>
          <a:p>
            <a:pPr marL="114300" indent="0">
              <a:buNone/>
            </a:pPr>
            <a:r>
              <a:rPr lang="en-US" sz="2400" dirty="0">
                <a:latin typeface="+mj-lt"/>
                <a:cs typeface="Arial" panose="020B0604020202020204" pitchFamily="34" charset="0"/>
              </a:rPr>
              <a:t>202.265.8305, ext. 152</a:t>
            </a:r>
          </a:p>
          <a:p>
            <a:pPr marL="114300" indent="0">
              <a:buNone/>
            </a:pPr>
            <a:endParaRPr lang="en-US" sz="2400" dirty="0">
              <a:latin typeface="+mj-lt"/>
              <a:cs typeface="Arial" panose="020B0604020202020204" pitchFamily="34" charset="0"/>
            </a:endParaRPr>
          </a:p>
          <a:p>
            <a:pPr marL="114300" indent="0">
              <a:buNone/>
            </a:pPr>
            <a:r>
              <a:rPr lang="en-US" sz="2400" dirty="0">
                <a:latin typeface="+mj-lt"/>
                <a:cs typeface="Arial" panose="020B0604020202020204" pitchFamily="34" charset="0"/>
              </a:rPr>
              <a:t>E-mail:</a:t>
            </a:r>
          </a:p>
          <a:p>
            <a:pPr marL="114300" indent="0">
              <a:buNone/>
            </a:pPr>
            <a:r>
              <a:rPr lang="en-US" sz="2400" dirty="0">
                <a:latin typeface="+mj-lt"/>
                <a:cs typeface="Arial" panose="020B0604020202020204" pitchFamily="34" charset="0"/>
              </a:rPr>
              <a:t>info@nvlsp.org</a:t>
            </a:r>
          </a:p>
          <a:p>
            <a:pPr marL="114300" indent="0">
              <a:buNone/>
            </a:pPr>
            <a:endParaRPr lang="en-US" sz="2400" dirty="0"/>
          </a:p>
          <a:p>
            <a:pPr marL="114300" indent="0">
              <a:buNone/>
            </a:pPr>
            <a:endParaRPr lang="en-US" sz="2400" dirty="0"/>
          </a:p>
          <a:p>
            <a:pPr marL="457200" lvl="1" indent="-182563" eaLnBrk="0" fontAlgn="base" hangingPunct="0">
              <a:spcAft>
                <a:spcPct val="0"/>
              </a:spcAft>
              <a:buClr>
                <a:srgbClr val="93A299"/>
              </a:buClr>
              <a:buSzPct val="85000"/>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48</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5" descr="C:\Users\esther\AppData\Local\Microsoft\Windows\Temporary Internet Files\Content.Outlook\LKG2GWU3\Clinic Picture 2.jpg">
            <a:extLst>
              <a:ext uri="{FF2B5EF4-FFF2-40B4-BE49-F238E27FC236}">
                <a16:creationId xmlns:a16="http://schemas.microsoft.com/office/drawing/2014/main" id="{5C3F40E7-9759-438B-814B-C996DA428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500"/>
          <a:stretch>
            <a:fillRect/>
          </a:stretch>
        </p:blipFill>
        <p:spPr bwMode="auto">
          <a:xfrm>
            <a:off x="6036502" y="2418833"/>
            <a:ext cx="2827735" cy="374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3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lstStyle/>
          <a:p>
            <a:pPr algn="ctr"/>
            <a:r>
              <a:rPr lang="en-US" b="1" dirty="0"/>
              <a:t>Questions</a:t>
            </a:r>
          </a:p>
        </p:txBody>
      </p:sp>
      <p:sp>
        <p:nvSpPr>
          <p:cNvPr id="5" name="Footer Placeholder 4"/>
          <p:cNvSpPr>
            <a:spLocks noGrp="1"/>
          </p:cNvSpPr>
          <p:nvPr>
            <p:ph type="ftr" sz="quarter" idx="4294967295"/>
          </p:nvPr>
        </p:nvSpPr>
        <p:spPr>
          <a:xfrm>
            <a:off x="1942415" y="6492875"/>
            <a:ext cx="5716488" cy="365125"/>
          </a:xfrm>
        </p:spPr>
        <p:txBody>
          <a:bodyPr/>
          <a:lstStyle/>
          <a:p>
            <a:pPr algn="ctr"/>
            <a:r>
              <a:rPr lang="en-US" sz="800" dirty="0">
                <a:solidFill>
                  <a:schemeClr val="tx1"/>
                </a:solidFill>
              </a:rPr>
              <a:t>© 2021 National Veterans Legal Services Program. All Rights Reserved.  www.nvlsp.org</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867" y="1600200"/>
            <a:ext cx="5867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28FA1F6-F0BA-46AD-A9EE-C1DFC3AC1897}" type="slidenum">
              <a:rPr lang="en-US" smtClean="0"/>
              <a:t>49</a:t>
            </a:fld>
            <a:endParaRPr lang="en-US"/>
          </a:p>
        </p:txBody>
      </p:sp>
      <p:sp>
        <p:nvSpPr>
          <p:cNvPr id="4" name="Content Placeholder 3"/>
          <p:cNvSpPr>
            <a:spLocks noGrp="1"/>
          </p:cNvSpPr>
          <p:nvPr>
            <p:ph idx="1"/>
          </p:nvPr>
        </p:nvSpPr>
        <p:spPr>
          <a:xfrm>
            <a:off x="1942415" y="2823707"/>
            <a:ext cx="5336612" cy="3336925"/>
          </a:xfrm>
        </p:spPr>
        <p:txBody>
          <a:bodyPr>
            <a:normAutofit/>
          </a:bodyPr>
          <a:lstStyle/>
          <a:p>
            <a:endParaRPr lang="en-US" dirty="0"/>
          </a:p>
          <a:p>
            <a:endParaRPr lang="en-US" dirty="0"/>
          </a:p>
          <a:p>
            <a:endParaRPr lang="en-US" dirty="0"/>
          </a:p>
          <a:p>
            <a:endParaRPr lang="en-US" dirty="0"/>
          </a:p>
          <a:p>
            <a:endParaRPr lang="en-US" dirty="0"/>
          </a:p>
          <a:p>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53336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43" y="332232"/>
            <a:ext cx="8458200" cy="1143000"/>
          </a:xfrm>
        </p:spPr>
        <p:txBody>
          <a:bodyPr/>
          <a:lstStyle/>
          <a:p>
            <a:pPr algn="ctr"/>
            <a:r>
              <a:rPr lang="en-US" sz="3600" dirty="0">
                <a:cs typeface="Arial" panose="020B0604020202020204" pitchFamily="34" charset="0"/>
              </a:rPr>
              <a:t>How LSW Helps Service Members</a:t>
            </a:r>
          </a:p>
        </p:txBody>
      </p:sp>
      <p:sp>
        <p:nvSpPr>
          <p:cNvPr id="3" name="Content Placeholder 2"/>
          <p:cNvSpPr>
            <a:spLocks noGrp="1"/>
          </p:cNvSpPr>
          <p:nvPr>
            <p:ph sz="half" idx="1"/>
          </p:nvPr>
        </p:nvSpPr>
        <p:spPr>
          <a:xfrm>
            <a:off x="838200" y="1536192"/>
            <a:ext cx="4035988" cy="4590288"/>
          </a:xfrm>
        </p:spPr>
        <p:txBody>
          <a:bodyPr>
            <a:normAutofit fontScale="92500"/>
          </a:bodyPr>
          <a:lstStyle/>
          <a:p>
            <a:pPr marL="457200" lvl="1" indent="-182563" eaLnBrk="0" fontAlgn="base" hangingPunct="0">
              <a:spcAft>
                <a:spcPct val="0"/>
              </a:spcAft>
              <a:buClr>
                <a:srgbClr val="93A299"/>
              </a:buClr>
              <a:buSzPct val="85000"/>
            </a:pPr>
            <a:r>
              <a:rPr lang="en-US" sz="2200" dirty="0">
                <a:solidFill>
                  <a:srgbClr val="292934"/>
                </a:solidFill>
                <a:latin typeface="+mj-lt"/>
              </a:rPr>
              <a:t>Clinics on military installations</a:t>
            </a:r>
          </a:p>
          <a:p>
            <a:pPr marL="730250" lvl="2" indent="-182563" eaLnBrk="0" fontAlgn="base" hangingPunct="0">
              <a:spcAft>
                <a:spcPct val="0"/>
              </a:spcAft>
              <a:buClr>
                <a:srgbClr val="93A299"/>
              </a:buClr>
              <a:buSzPct val="90000"/>
            </a:pPr>
            <a:r>
              <a:rPr lang="en-US" sz="2200" dirty="0">
                <a:solidFill>
                  <a:srgbClr val="292934"/>
                </a:solidFill>
                <a:latin typeface="+mj-lt"/>
              </a:rPr>
              <a:t>“Know Your Rights”</a:t>
            </a:r>
          </a:p>
          <a:p>
            <a:pPr marL="730250" lvl="2" indent="-182563" eaLnBrk="0" fontAlgn="base" hangingPunct="0">
              <a:spcAft>
                <a:spcPct val="0"/>
              </a:spcAft>
              <a:buClr>
                <a:srgbClr val="93A299"/>
              </a:buClr>
              <a:buSzPct val="90000"/>
            </a:pPr>
            <a:r>
              <a:rPr lang="en-US" sz="2200" dirty="0">
                <a:solidFill>
                  <a:srgbClr val="292934"/>
                </a:solidFill>
                <a:latin typeface="+mj-lt"/>
              </a:rPr>
              <a:t>Individual counseling.</a:t>
            </a:r>
            <a:br>
              <a:rPr lang="en-US" sz="2200" dirty="0">
                <a:solidFill>
                  <a:srgbClr val="292934"/>
                </a:solidFill>
                <a:latin typeface="+mj-lt"/>
              </a:rPr>
            </a:br>
            <a:endParaRPr lang="en-US" sz="2200" dirty="0">
              <a:solidFill>
                <a:srgbClr val="292934"/>
              </a:solidFill>
              <a:latin typeface="+mj-lt"/>
            </a:endParaRPr>
          </a:p>
          <a:p>
            <a:pPr marL="457200" lvl="1" indent="-182563" eaLnBrk="0" fontAlgn="base" hangingPunct="0">
              <a:spcAft>
                <a:spcPct val="0"/>
              </a:spcAft>
              <a:buClr>
                <a:srgbClr val="93A299"/>
              </a:buClr>
              <a:buSzPct val="85000"/>
            </a:pPr>
            <a:r>
              <a:rPr lang="en-US" sz="2200" dirty="0">
                <a:solidFill>
                  <a:srgbClr val="292934"/>
                </a:solidFill>
                <a:latin typeface="+mj-lt"/>
              </a:rPr>
              <a:t>MEB/PEB representation </a:t>
            </a:r>
          </a:p>
          <a:p>
            <a:pPr marL="274637" lvl="1" indent="0" eaLnBrk="0" fontAlgn="base" hangingPunct="0">
              <a:spcAft>
                <a:spcPct val="0"/>
              </a:spcAft>
              <a:buClr>
                <a:srgbClr val="93A299"/>
              </a:buClr>
              <a:buSzPct val="85000"/>
              <a:buNone/>
            </a:pPr>
            <a:endParaRPr lang="en-US" sz="2200" dirty="0">
              <a:solidFill>
                <a:srgbClr val="292934"/>
              </a:solidFill>
              <a:latin typeface="+mj-lt"/>
            </a:endParaRPr>
          </a:p>
          <a:p>
            <a:pPr marL="457200" lvl="1" indent="-182563" eaLnBrk="0" fontAlgn="base" hangingPunct="0">
              <a:spcAft>
                <a:spcPct val="0"/>
              </a:spcAft>
              <a:buClr>
                <a:srgbClr val="93A299"/>
              </a:buClr>
              <a:buSzPct val="85000"/>
            </a:pPr>
            <a:r>
              <a:rPr lang="en-US" sz="2200" dirty="0">
                <a:solidFill>
                  <a:srgbClr val="292934"/>
                </a:solidFill>
                <a:latin typeface="+mj-lt"/>
              </a:rPr>
              <a:t>Dual processing administrative separation cases</a:t>
            </a:r>
          </a:p>
          <a:p>
            <a:pPr marL="730250" lvl="2" indent="-182563" eaLnBrk="0" fontAlgn="base" hangingPunct="0">
              <a:spcAft>
                <a:spcPct val="0"/>
              </a:spcAft>
              <a:buClr>
                <a:srgbClr val="93A299"/>
              </a:buClr>
              <a:buSzPct val="90000"/>
            </a:pPr>
            <a:r>
              <a:rPr lang="en-US" sz="2200" dirty="0">
                <a:solidFill>
                  <a:srgbClr val="292934"/>
                </a:solidFill>
                <a:latin typeface="+mj-lt"/>
              </a:rPr>
              <a:t>Service member’s disability caused or contributed to the misconduct</a:t>
            </a:r>
          </a:p>
          <a:p>
            <a:endParaRPr lang="en-US" dirty="0"/>
          </a:p>
        </p:txBody>
      </p:sp>
      <p:sp>
        <p:nvSpPr>
          <p:cNvPr id="6" name="Content Placeholder 5"/>
          <p:cNvSpPr>
            <a:spLocks noGrp="1"/>
          </p:cNvSpPr>
          <p:nvPr>
            <p:ph sz="half" idx="2"/>
          </p:nvPr>
        </p:nvSpPr>
        <p:spPr/>
        <p:txBody>
          <a:bodyPr>
            <a:normAutofit fontScale="92500"/>
          </a:bodyPr>
          <a:lstStyle/>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5</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pic>
        <p:nvPicPr>
          <p:cNvPr id="7" name="Picture 6" descr="J:\Home\Lawyers Serving Warriors\Pictures\Walter Reed Clinic Apr.2018\Picture 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536192"/>
            <a:ext cx="3654988" cy="4590287"/>
          </a:xfrm>
          <a:prstGeom prst="rect">
            <a:avLst/>
          </a:prstGeom>
          <a:noFill/>
          <a:ln>
            <a:noFill/>
          </a:ln>
        </p:spPr>
      </p:pic>
    </p:spTree>
    <p:extLst>
      <p:ext uri="{BB962C8B-B14F-4D97-AF65-F5344CB8AC3E}">
        <p14:creationId xmlns:p14="http://schemas.microsoft.com/office/powerpoint/2010/main" val="34413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5968"/>
            <a:ext cx="8382000" cy="1135632"/>
          </a:xfrm>
        </p:spPr>
        <p:txBody>
          <a:bodyPr/>
          <a:lstStyle/>
          <a:p>
            <a:r>
              <a:rPr lang="en-US" sz="3600" dirty="0">
                <a:cs typeface="Arial" panose="020B0604020202020204" pitchFamily="34" charset="0"/>
              </a:rPr>
              <a:t>How LSW Helps Veterans – DoD</a:t>
            </a:r>
          </a:p>
        </p:txBody>
      </p:sp>
      <p:sp>
        <p:nvSpPr>
          <p:cNvPr id="3" name="Content Placeholder 2"/>
          <p:cNvSpPr>
            <a:spLocks noGrp="1"/>
          </p:cNvSpPr>
          <p:nvPr>
            <p:ph idx="1"/>
          </p:nvPr>
        </p:nvSpPr>
        <p:spPr/>
        <p:txBody>
          <a:bodyPr>
            <a:normAutofit/>
          </a:bodyPr>
          <a:lstStyle/>
          <a:p>
            <a:pPr marL="457200" lvl="1" indent="-182563" eaLnBrk="0" fontAlgn="base" hangingPunct="0">
              <a:spcAft>
                <a:spcPct val="0"/>
              </a:spcAft>
              <a:buClr>
                <a:srgbClr val="93A299"/>
              </a:buClr>
              <a:buSzPct val="85000"/>
            </a:pPr>
            <a:r>
              <a:rPr lang="en-US" u="sng" dirty="0">
                <a:solidFill>
                  <a:srgbClr val="292934"/>
                </a:solidFill>
                <a:latin typeface="+mj-lt"/>
              </a:rPr>
              <a:t>Medical Retirements</a:t>
            </a:r>
          </a:p>
          <a:p>
            <a:pPr marL="822960" lvl="2" indent="-182563" eaLnBrk="0" fontAlgn="base" hangingPunct="0">
              <a:spcAft>
                <a:spcPct val="0"/>
              </a:spcAft>
              <a:buClr>
                <a:srgbClr val="93A299"/>
              </a:buClr>
              <a:buSzPct val="85000"/>
            </a:pPr>
            <a:r>
              <a:rPr lang="en-US" dirty="0">
                <a:solidFill>
                  <a:srgbClr val="292934"/>
                </a:solidFill>
                <a:latin typeface="+mj-lt"/>
              </a:rPr>
              <a:t>Board for Correction of Military Records (BCMR)/ Board for Correction of Naval Records (BCNR)/ Physical Disability Board of Review</a:t>
            </a:r>
          </a:p>
          <a:p>
            <a:pPr marL="822960" lvl="2" indent="-182563" eaLnBrk="0" fontAlgn="base" hangingPunct="0">
              <a:spcAft>
                <a:spcPct val="0"/>
              </a:spcAft>
              <a:buClr>
                <a:srgbClr val="93A299"/>
              </a:buClr>
              <a:buSzPct val="85000"/>
            </a:pPr>
            <a:r>
              <a:rPr lang="en-US" dirty="0">
                <a:solidFill>
                  <a:srgbClr val="292934"/>
                </a:solidFill>
                <a:latin typeface="+mj-lt"/>
              </a:rPr>
              <a:t>Integrated Disability Evaluation System (IDES)</a:t>
            </a:r>
          </a:p>
          <a:p>
            <a:pPr marL="822960" lvl="2" indent="-182563" eaLnBrk="0" fontAlgn="base" hangingPunct="0">
              <a:spcAft>
                <a:spcPct val="0"/>
              </a:spcAft>
              <a:buClr>
                <a:srgbClr val="93A299"/>
              </a:buClr>
              <a:buSzPct val="85000"/>
            </a:pPr>
            <a:r>
              <a:rPr lang="en-US" dirty="0">
                <a:solidFill>
                  <a:srgbClr val="292934"/>
                </a:solidFill>
                <a:latin typeface="+mj-lt"/>
              </a:rPr>
              <a:t>Court of Federal Claims and/or District Court </a:t>
            </a:r>
          </a:p>
          <a:p>
            <a:pPr marL="457200" lvl="1" indent="-182563" eaLnBrk="0" fontAlgn="base" hangingPunct="0">
              <a:spcAft>
                <a:spcPct val="0"/>
              </a:spcAft>
              <a:buClr>
                <a:srgbClr val="93A299"/>
              </a:buClr>
              <a:buSzPct val="85000"/>
            </a:pPr>
            <a:r>
              <a:rPr lang="en-US" u="sng" dirty="0">
                <a:solidFill>
                  <a:srgbClr val="292934"/>
                </a:solidFill>
                <a:latin typeface="+mj-lt"/>
              </a:rPr>
              <a:t>Combat-Related Special Compensation</a:t>
            </a:r>
          </a:p>
          <a:p>
            <a:pPr marL="822960" lvl="2" indent="-182563" eaLnBrk="0" fontAlgn="base" hangingPunct="0">
              <a:spcAft>
                <a:spcPct val="0"/>
              </a:spcAft>
              <a:buClr>
                <a:srgbClr val="93A299"/>
              </a:buClr>
              <a:buSzPct val="85000"/>
            </a:pPr>
            <a:r>
              <a:rPr lang="en-US" dirty="0">
                <a:solidFill>
                  <a:srgbClr val="292934"/>
                </a:solidFill>
                <a:latin typeface="+mj-lt"/>
              </a:rPr>
              <a:t>Initial applications and reconsideration</a:t>
            </a:r>
          </a:p>
          <a:p>
            <a:pPr marL="822960" lvl="2" indent="-182563" eaLnBrk="0" fontAlgn="base" hangingPunct="0">
              <a:spcAft>
                <a:spcPct val="0"/>
              </a:spcAft>
              <a:buClr>
                <a:srgbClr val="93A299"/>
              </a:buClr>
              <a:buSzPct val="85000"/>
            </a:pPr>
            <a:r>
              <a:rPr lang="en-US" dirty="0">
                <a:solidFill>
                  <a:srgbClr val="292934"/>
                </a:solidFill>
                <a:latin typeface="+mj-lt"/>
              </a:rPr>
              <a:t>BCMR/BCNR </a:t>
            </a:r>
          </a:p>
          <a:p>
            <a:pPr marL="822960" lvl="2" indent="-182563" eaLnBrk="0" fontAlgn="base" hangingPunct="0">
              <a:spcAft>
                <a:spcPct val="0"/>
              </a:spcAft>
              <a:buClr>
                <a:srgbClr val="93A299"/>
              </a:buClr>
              <a:buSzPct val="85000"/>
            </a:pPr>
            <a:r>
              <a:rPr lang="en-US" dirty="0">
                <a:solidFill>
                  <a:srgbClr val="292934"/>
                </a:solidFill>
                <a:latin typeface="+mj-lt"/>
              </a:rPr>
              <a:t>Court of Federal Claims and/or District Court</a:t>
            </a:r>
            <a:r>
              <a:rPr lang="en-US" dirty="0">
                <a:solidFill>
                  <a:srgbClr val="292934"/>
                </a:solidFill>
              </a:rPr>
              <a:t> </a:t>
            </a:r>
            <a:endParaRPr lang="en-US" u="sng" dirty="0">
              <a:solidFill>
                <a:srgbClr val="292934"/>
              </a:solidFill>
              <a:latin typeface="+mj-lt"/>
            </a:endParaRPr>
          </a:p>
          <a:p>
            <a:pPr marL="457200" lvl="1" indent="-182563" eaLnBrk="0" fontAlgn="base" hangingPunct="0">
              <a:spcAft>
                <a:spcPct val="0"/>
              </a:spcAft>
              <a:buClr>
                <a:srgbClr val="93A299"/>
              </a:buClr>
              <a:buSzPct val="85000"/>
            </a:pPr>
            <a:r>
              <a:rPr lang="en-US" u="sng" dirty="0">
                <a:solidFill>
                  <a:srgbClr val="292934"/>
                </a:solidFill>
                <a:latin typeface="+mj-lt"/>
              </a:rPr>
              <a:t>Discharge Upgrades</a:t>
            </a:r>
            <a:r>
              <a:rPr lang="en-US" dirty="0">
                <a:solidFill>
                  <a:srgbClr val="292934"/>
                </a:solidFill>
                <a:latin typeface="+mj-lt"/>
              </a:rPr>
              <a:t>:</a:t>
            </a:r>
          </a:p>
          <a:p>
            <a:pPr marL="822960" lvl="2" indent="-182563" eaLnBrk="0" fontAlgn="base" hangingPunct="0">
              <a:spcAft>
                <a:spcPct val="0"/>
              </a:spcAft>
              <a:buClr>
                <a:srgbClr val="93A299"/>
              </a:buClr>
              <a:buSzPct val="85000"/>
            </a:pPr>
            <a:r>
              <a:rPr lang="en-US" dirty="0">
                <a:solidFill>
                  <a:srgbClr val="292934"/>
                </a:solidFill>
                <a:latin typeface="+mj-lt"/>
              </a:rPr>
              <a:t>Discharge Review Board (DRB)</a:t>
            </a:r>
          </a:p>
          <a:p>
            <a:pPr marL="822960" lvl="2" indent="-182563" eaLnBrk="0" fontAlgn="base" hangingPunct="0">
              <a:spcAft>
                <a:spcPct val="0"/>
              </a:spcAft>
              <a:buClr>
                <a:srgbClr val="93A299"/>
              </a:buClr>
              <a:buSzPct val="85000"/>
            </a:pPr>
            <a:r>
              <a:rPr lang="en-US" dirty="0">
                <a:solidFill>
                  <a:srgbClr val="292934"/>
                </a:solidFill>
                <a:latin typeface="+mj-lt"/>
              </a:rPr>
              <a:t>BCMR/BCNR </a:t>
            </a:r>
          </a:p>
          <a:p>
            <a:pPr marL="822960" lvl="2" indent="-182563" eaLnBrk="0" fontAlgn="base" hangingPunct="0">
              <a:spcAft>
                <a:spcPct val="0"/>
              </a:spcAft>
              <a:buClr>
                <a:srgbClr val="93A299"/>
              </a:buClr>
              <a:buSzPct val="85000"/>
            </a:pPr>
            <a:r>
              <a:rPr lang="en-US" dirty="0">
                <a:solidFill>
                  <a:srgbClr val="292934"/>
                </a:solidFill>
                <a:latin typeface="+mj-lt"/>
              </a:rPr>
              <a:t>District Court</a:t>
            </a:r>
            <a:br>
              <a:rPr lang="en-US" dirty="0">
                <a:solidFill>
                  <a:srgbClr val="292934"/>
                </a:solidFill>
                <a:latin typeface="+mj-lt"/>
              </a:rPr>
            </a:br>
            <a:endParaRPr lang="en-US" dirty="0">
              <a:solidFill>
                <a:srgbClr val="292934"/>
              </a:solidFill>
              <a:latin typeface="+mj-lt"/>
            </a:endParaRP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6</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2895600"/>
            <a:ext cx="1894384" cy="2969809"/>
          </a:xfrm>
          <a:prstGeom prst="rect">
            <a:avLst/>
          </a:prstGeom>
        </p:spPr>
      </p:pic>
    </p:spTree>
    <p:extLst>
      <p:ext uri="{BB962C8B-B14F-4D97-AF65-F5344CB8AC3E}">
        <p14:creationId xmlns:p14="http://schemas.microsoft.com/office/powerpoint/2010/main" val="8013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992" y="381000"/>
            <a:ext cx="8382000" cy="1135632"/>
          </a:xfrm>
        </p:spPr>
        <p:txBody>
          <a:bodyPr/>
          <a:lstStyle/>
          <a:p>
            <a:r>
              <a:rPr lang="en-US" sz="3200" dirty="0">
                <a:solidFill>
                  <a:srgbClr val="80161A"/>
                </a:solidFill>
                <a:cs typeface="Arial" panose="020B0604020202020204" pitchFamily="34" charset="0"/>
              </a:rPr>
              <a:t>How LSW Helps Veterans – VA </a:t>
            </a:r>
            <a:endParaRPr lang="en-US" sz="3200" dirty="0"/>
          </a:p>
        </p:txBody>
      </p:sp>
      <p:sp>
        <p:nvSpPr>
          <p:cNvPr id="3" name="Content Placeholder 2"/>
          <p:cNvSpPr>
            <a:spLocks noGrp="1"/>
          </p:cNvSpPr>
          <p:nvPr>
            <p:ph idx="1"/>
          </p:nvPr>
        </p:nvSpPr>
        <p:spPr/>
        <p:txBody>
          <a:bodyPr/>
          <a:lstStyle/>
          <a:p>
            <a:pPr marL="457200" lvl="1" indent="-182563" eaLnBrk="0" fontAlgn="base" hangingPunct="0">
              <a:spcAft>
                <a:spcPct val="0"/>
              </a:spcAft>
              <a:buClr>
                <a:srgbClr val="93A299"/>
              </a:buClr>
              <a:buSzPct val="85000"/>
            </a:pPr>
            <a:endParaRPr lang="en-US" u="sng" dirty="0">
              <a:solidFill>
                <a:srgbClr val="292934"/>
              </a:solidFill>
              <a:latin typeface="+mj-lt"/>
            </a:endParaRPr>
          </a:p>
          <a:p>
            <a:pPr marL="457200" lvl="1" indent="-182563" eaLnBrk="0" fontAlgn="base" hangingPunct="0">
              <a:spcAft>
                <a:spcPct val="0"/>
              </a:spcAft>
              <a:buClr>
                <a:srgbClr val="93A299"/>
              </a:buClr>
              <a:buSzPct val="85000"/>
            </a:pPr>
            <a:r>
              <a:rPr lang="en-US" u="sng" dirty="0">
                <a:solidFill>
                  <a:srgbClr val="292934"/>
                </a:solidFill>
                <a:latin typeface="+mj-lt"/>
              </a:rPr>
              <a:t>Program for Military Sexual Trauma (MST) Survivors</a:t>
            </a:r>
          </a:p>
          <a:p>
            <a:pPr marL="822960" lvl="2" indent="-182563" eaLnBrk="0" fontAlgn="base" hangingPunct="0">
              <a:spcAft>
                <a:spcPct val="0"/>
              </a:spcAft>
              <a:buClr>
                <a:srgbClr val="93A299"/>
              </a:buClr>
              <a:buSzPct val="85000"/>
            </a:pPr>
            <a:r>
              <a:rPr lang="en-US" dirty="0">
                <a:solidFill>
                  <a:srgbClr val="292934"/>
                </a:solidFill>
                <a:latin typeface="+mj-lt"/>
              </a:rPr>
              <a:t>Initial VA Benefit applications and appeals for survivors of Military Sexual Trauma (MST)</a:t>
            </a:r>
            <a:br>
              <a:rPr lang="en-US" sz="2000" dirty="0">
                <a:solidFill>
                  <a:srgbClr val="292934"/>
                </a:solidFill>
                <a:latin typeface="+mj-lt"/>
              </a:rPr>
            </a:br>
            <a:endParaRPr lang="en-US" sz="2000" dirty="0">
              <a:solidFill>
                <a:srgbClr val="292934"/>
              </a:solidFill>
              <a:latin typeface="+mj-lt"/>
            </a:endParaRPr>
          </a:p>
          <a:p>
            <a:pPr marL="457200" lvl="1" indent="-182563" eaLnBrk="0" fontAlgn="base" hangingPunct="0">
              <a:spcAft>
                <a:spcPct val="0"/>
              </a:spcAft>
              <a:buClr>
                <a:srgbClr val="93A299"/>
              </a:buClr>
              <a:buSzPct val="85000"/>
            </a:pPr>
            <a:r>
              <a:rPr lang="en-US" u="sng" dirty="0">
                <a:solidFill>
                  <a:srgbClr val="292934"/>
                </a:solidFill>
                <a:latin typeface="+mj-lt"/>
              </a:rPr>
              <a:t>Appeals of VA Benefits Denials – All Conditions </a:t>
            </a:r>
          </a:p>
          <a:p>
            <a:pPr marL="822960" lvl="2" indent="-182563" eaLnBrk="0" fontAlgn="base" hangingPunct="0">
              <a:spcAft>
                <a:spcPct val="0"/>
              </a:spcAft>
              <a:buClr>
                <a:srgbClr val="93A299"/>
              </a:buClr>
              <a:buSzPct val="85000"/>
            </a:pPr>
            <a:r>
              <a:rPr lang="en-US" dirty="0">
                <a:solidFill>
                  <a:srgbClr val="292934"/>
                </a:solidFill>
                <a:latin typeface="+mj-lt"/>
              </a:rPr>
              <a:t>US Court of Appeals for Veterans Claims (CAVC) and remands to the Board of Veterans’ Appeals (BVA) </a:t>
            </a:r>
            <a:br>
              <a:rPr lang="en-US" sz="2200" dirty="0">
                <a:solidFill>
                  <a:srgbClr val="292934"/>
                </a:solidFill>
                <a:latin typeface="Arial"/>
              </a:rPr>
            </a:br>
            <a:endParaRPr lang="en-US" sz="2200" dirty="0">
              <a:solidFill>
                <a:srgbClr val="292934"/>
              </a:solidFill>
              <a:latin typeface="Arial"/>
            </a:endParaRPr>
          </a:p>
          <a:p>
            <a:pPr marL="457200" lvl="1" indent="-182563" eaLnBrk="0" fontAlgn="base" hangingPunct="0">
              <a:spcAft>
                <a:spcPct val="0"/>
              </a:spcAft>
              <a:buClr>
                <a:srgbClr val="93A299"/>
              </a:buClr>
              <a:buSzPct val="85000"/>
            </a:pPr>
            <a:r>
              <a:rPr lang="en-US" u="sng" dirty="0">
                <a:solidFill>
                  <a:srgbClr val="292934"/>
                </a:solidFill>
                <a:latin typeface="+mj-lt"/>
              </a:rPr>
              <a:t>Complex legal matters before the VA</a:t>
            </a:r>
            <a:endParaRPr lang="en-US" dirty="0">
              <a:solidFill>
                <a:srgbClr val="292934"/>
              </a:solidFill>
              <a:latin typeface="+mj-lt"/>
            </a:endParaRPr>
          </a:p>
          <a:p>
            <a:pPr marL="822960" lvl="2" indent="-182563" eaLnBrk="0" fontAlgn="base" hangingPunct="0">
              <a:spcAft>
                <a:spcPct val="0"/>
              </a:spcAft>
              <a:buClr>
                <a:srgbClr val="93A299"/>
              </a:buClr>
              <a:buSzPct val="85000"/>
            </a:pPr>
            <a:r>
              <a:rPr lang="en-US" dirty="0">
                <a:solidFill>
                  <a:srgbClr val="292934"/>
                </a:solidFill>
                <a:latin typeface="+mj-lt"/>
              </a:rPr>
              <a:t>VA Caregiver Program appeals.</a:t>
            </a:r>
          </a:p>
          <a:p>
            <a:pPr marL="274637" lvl="1" indent="0" eaLnBrk="0" fontAlgn="base" hangingPunct="0">
              <a:spcAft>
                <a:spcPct val="0"/>
              </a:spcAft>
              <a:buClr>
                <a:srgbClr val="93A299"/>
              </a:buClr>
              <a:buSzPct val="85000"/>
              <a:buNone/>
            </a:pPr>
            <a:endParaRPr lang="en-US" dirty="0">
              <a:solidFill>
                <a:srgbClr val="292934"/>
              </a:solidFill>
              <a:latin typeface="+mj-lt"/>
            </a:endParaRPr>
          </a:p>
          <a:p>
            <a:pPr marL="274637" lvl="1" indent="0" eaLnBrk="0" fontAlgn="base" hangingPunct="0">
              <a:spcAft>
                <a:spcPct val="0"/>
              </a:spcAft>
              <a:buClr>
                <a:srgbClr val="93A299"/>
              </a:buClr>
              <a:buSzPct val="85000"/>
              <a:buNone/>
            </a:pPr>
            <a:endParaRPr lang="en-US" sz="2400" dirty="0">
              <a:solidFill>
                <a:srgbClr val="292934"/>
              </a:solidFill>
              <a:latin typeface="Arial"/>
            </a:endParaRP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7</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5" descr="C:\Users\romala1\Pictures\PB Pictures\DC Veterans Clinic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86463"/>
            <a:ext cx="2393887" cy="2185737"/>
          </a:xfrm>
          <a:prstGeom prst="rect">
            <a:avLst/>
          </a:prstGeom>
          <a:noFill/>
          <a:ln>
            <a:noFill/>
          </a:ln>
        </p:spPr>
      </p:pic>
    </p:spTree>
    <p:extLst>
      <p:ext uri="{BB962C8B-B14F-4D97-AF65-F5344CB8AC3E}">
        <p14:creationId xmlns:p14="http://schemas.microsoft.com/office/powerpoint/2010/main" val="191646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35632"/>
          </a:xfrm>
        </p:spPr>
        <p:txBody>
          <a:bodyPr/>
          <a:lstStyle/>
          <a:p>
            <a:pPr algn="ctr"/>
            <a:r>
              <a:rPr lang="en-US" sz="3200" dirty="0">
                <a:cs typeface="Arial" panose="020B0604020202020204" pitchFamily="34" charset="0"/>
              </a:rPr>
              <a:t>Our Contact Info for Free Legal Services</a:t>
            </a:r>
          </a:p>
        </p:txBody>
      </p:sp>
      <p:sp>
        <p:nvSpPr>
          <p:cNvPr id="3" name="Content Placeholder 2"/>
          <p:cNvSpPr>
            <a:spLocks noGrp="1"/>
          </p:cNvSpPr>
          <p:nvPr>
            <p:ph idx="1"/>
          </p:nvPr>
        </p:nvSpPr>
        <p:spPr>
          <a:xfrm>
            <a:off x="602974" y="1362440"/>
            <a:ext cx="6788426" cy="4800600"/>
          </a:xfrm>
        </p:spPr>
        <p:txBody>
          <a:bodyPr>
            <a:normAutofit/>
          </a:bodyPr>
          <a:lstStyle/>
          <a:p>
            <a:pPr marL="114300" indent="0">
              <a:buNone/>
            </a:pPr>
            <a:r>
              <a:rPr lang="en-US" sz="2400" dirty="0">
                <a:latin typeface="+mj-lt"/>
                <a:cs typeface="Arial" panose="020B0604020202020204" pitchFamily="34" charset="0"/>
              </a:rPr>
              <a:t>Website:</a:t>
            </a:r>
          </a:p>
          <a:p>
            <a:pPr marL="114300" indent="0">
              <a:buNone/>
            </a:pPr>
            <a:r>
              <a:rPr lang="en-US" sz="2400" dirty="0">
                <a:latin typeface="+mj-lt"/>
                <a:cs typeface="Arial" panose="020B0604020202020204" pitchFamily="34" charset="0"/>
                <a:hlinkClick r:id="rId2"/>
              </a:rPr>
              <a:t>https://www.nvlsp.org/what-we-do/lawyers-serving-warriors/</a:t>
            </a:r>
            <a:endParaRPr lang="en-US" sz="2400" dirty="0">
              <a:latin typeface="+mj-lt"/>
              <a:cs typeface="Arial" panose="020B0604020202020204" pitchFamily="34" charset="0"/>
            </a:endParaRPr>
          </a:p>
          <a:p>
            <a:pPr marL="114300" indent="0">
              <a:buNone/>
            </a:pPr>
            <a:endParaRPr lang="en-US" sz="2400" dirty="0">
              <a:latin typeface="+mj-lt"/>
              <a:cs typeface="Arial" panose="020B0604020202020204" pitchFamily="34" charset="0"/>
            </a:endParaRPr>
          </a:p>
          <a:p>
            <a:pPr marL="114300" indent="0">
              <a:buNone/>
            </a:pPr>
            <a:r>
              <a:rPr lang="en-US" sz="2400" dirty="0">
                <a:latin typeface="+mj-lt"/>
                <a:cs typeface="Arial" panose="020B0604020202020204" pitchFamily="34" charset="0"/>
              </a:rPr>
              <a:t>Phone:</a:t>
            </a:r>
          </a:p>
          <a:p>
            <a:pPr marL="114300" indent="0">
              <a:buNone/>
            </a:pPr>
            <a:r>
              <a:rPr lang="en-US" sz="2400" dirty="0">
                <a:latin typeface="+mj-lt"/>
                <a:cs typeface="Arial" panose="020B0604020202020204" pitchFamily="34" charset="0"/>
              </a:rPr>
              <a:t>202.265.8305, ext. 152</a:t>
            </a:r>
          </a:p>
          <a:p>
            <a:pPr marL="114300" indent="0">
              <a:buNone/>
            </a:pPr>
            <a:endParaRPr lang="en-US" sz="2400" dirty="0">
              <a:latin typeface="+mj-lt"/>
              <a:cs typeface="Arial" panose="020B0604020202020204" pitchFamily="34" charset="0"/>
            </a:endParaRPr>
          </a:p>
          <a:p>
            <a:pPr marL="114300" indent="0">
              <a:buNone/>
            </a:pPr>
            <a:r>
              <a:rPr lang="en-US" sz="2400" dirty="0">
                <a:latin typeface="+mj-lt"/>
                <a:cs typeface="Arial" panose="020B0604020202020204" pitchFamily="34" charset="0"/>
              </a:rPr>
              <a:t>E-mail:</a:t>
            </a:r>
          </a:p>
          <a:p>
            <a:pPr marL="114300" indent="0">
              <a:buNone/>
            </a:pPr>
            <a:r>
              <a:rPr lang="en-US" sz="2400" dirty="0">
                <a:latin typeface="+mj-lt"/>
                <a:cs typeface="Arial" panose="020B0604020202020204" pitchFamily="34" charset="0"/>
              </a:rPr>
              <a:t>info@nvlsp.org</a:t>
            </a:r>
          </a:p>
          <a:p>
            <a:pPr marL="114300" indent="0">
              <a:buNone/>
            </a:pPr>
            <a:endParaRPr lang="en-US" sz="2400" dirty="0"/>
          </a:p>
          <a:p>
            <a:pPr marL="114300" indent="0">
              <a:buNone/>
            </a:pPr>
            <a:endParaRPr lang="en-US" sz="2400" dirty="0"/>
          </a:p>
          <a:p>
            <a:pPr marL="457200" lvl="1" indent="-182563" eaLnBrk="0" fontAlgn="base" hangingPunct="0">
              <a:spcAft>
                <a:spcPct val="0"/>
              </a:spcAft>
              <a:buClr>
                <a:srgbClr val="93A299"/>
              </a:buClr>
              <a:buSzPct val="85000"/>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8</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pic>
        <p:nvPicPr>
          <p:cNvPr id="6" name="Picture 5" descr="C:\Users\esther\AppData\Local\Microsoft\Windows\Temporary Internet Files\Content.Outlook\LKG2GWU3\Clinic Picture 2.jpg">
            <a:extLst>
              <a:ext uri="{FF2B5EF4-FFF2-40B4-BE49-F238E27FC236}">
                <a16:creationId xmlns:a16="http://schemas.microsoft.com/office/drawing/2014/main" id="{5C3F40E7-9759-438B-814B-C996DA428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500"/>
          <a:stretch>
            <a:fillRect/>
          </a:stretch>
        </p:blipFill>
        <p:spPr bwMode="auto">
          <a:xfrm>
            <a:off x="6036502" y="2418833"/>
            <a:ext cx="2827735" cy="374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32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997852"/>
            <a:ext cx="7620000" cy="3726548"/>
          </a:xfrm>
        </p:spPr>
        <p:txBody>
          <a:bodyPr/>
          <a:lstStyle/>
          <a:p>
            <a:pPr marL="114300" algn="ctr"/>
            <a:r>
              <a:rPr lang="en-US" sz="3200" b="1" dirty="0"/>
              <a:t>Military Disability Retirement Through</a:t>
            </a:r>
            <a:br>
              <a:rPr lang="en-US" sz="3200" dirty="0"/>
            </a:br>
            <a:r>
              <a:rPr lang="en-US" sz="3200" b="1" dirty="0"/>
              <a:t>T</a:t>
            </a:r>
            <a:r>
              <a:rPr lang="en-US" altLang="en-US" sz="3200" b="1" dirty="0"/>
              <a:t>he Integrated Disability Evaluation System</a:t>
            </a:r>
            <a:br>
              <a:rPr lang="en-US" altLang="en-US" sz="3200" dirty="0"/>
            </a:br>
            <a:r>
              <a:rPr lang="en-US" altLang="en-US" sz="3200" dirty="0"/>
              <a:t>	</a:t>
            </a:r>
            <a:br>
              <a:rPr lang="en-US" altLang="en-US" sz="3200" dirty="0">
                <a:solidFill>
                  <a:srgbClr val="000000"/>
                </a:solidFill>
              </a:rPr>
            </a:br>
            <a:br>
              <a:rPr lang="en-US" sz="3200" dirty="0">
                <a:solidFill>
                  <a:srgbClr val="FF0000"/>
                </a:solidFill>
              </a:rPr>
            </a:br>
            <a:br>
              <a:rPr lang="en-US" sz="3200" dirty="0">
                <a:solidFill>
                  <a:srgbClr val="FF0000"/>
                </a:solidFill>
              </a:rPr>
            </a:br>
            <a:endParaRPr lang="en-US" sz="3200"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9</a:t>
            </a:fld>
            <a:endParaRPr lang="en-US" dirty="0"/>
          </a:p>
        </p:txBody>
      </p:sp>
      <p:sp>
        <p:nvSpPr>
          <p:cNvPr id="5" name="Footer Placeholder 4"/>
          <p:cNvSpPr>
            <a:spLocks noGrp="1"/>
          </p:cNvSpPr>
          <p:nvPr>
            <p:ph type="ftr" sz="quarter" idx="4294967295"/>
          </p:nvPr>
        </p:nvSpPr>
        <p:spPr/>
        <p:txBody>
          <a:bodyPr/>
          <a:lstStyle/>
          <a:p>
            <a:r>
              <a:rPr lang="en-US" dirty="0"/>
              <a:t>© 2021 National Veterans Legal Services Program. All Rights Reserved.  www.nvlsp.org</a:t>
            </a:r>
          </a:p>
        </p:txBody>
      </p:sp>
      <p:sp>
        <p:nvSpPr>
          <p:cNvPr id="7" name="AutoShape 2" descr="Image result for us special operations comm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us special operations comma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2F13ACF8-FE87-4319-B3E6-D41CED769F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9129" y="2965792"/>
            <a:ext cx="2527126" cy="3079408"/>
          </a:xfrm>
          <a:prstGeom prst="rect">
            <a:avLst/>
          </a:prstGeom>
        </p:spPr>
      </p:pic>
    </p:spTree>
    <p:extLst>
      <p:ext uri="{BB962C8B-B14F-4D97-AF65-F5344CB8AC3E}">
        <p14:creationId xmlns:p14="http://schemas.microsoft.com/office/powerpoint/2010/main" val="3488195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VLSP Style Guide Branding">
      <a:dk1>
        <a:srgbClr val="2F2B20"/>
      </a:dk1>
      <a:lt1>
        <a:srgbClr val="FFFFFF"/>
      </a:lt1>
      <a:dk2>
        <a:srgbClr val="80161A"/>
      </a:dk2>
      <a:lt2>
        <a:srgbClr val="FFFFFF"/>
      </a:lt2>
      <a:accent1>
        <a:srgbClr val="B59D6E"/>
      </a:accent1>
      <a:accent2>
        <a:srgbClr val="9E1010"/>
      </a:accent2>
      <a:accent3>
        <a:srgbClr val="B59D6E"/>
      </a:accent3>
      <a:accent4>
        <a:srgbClr val="FFFFFF"/>
      </a:accent4>
      <a:accent5>
        <a:srgbClr val="B59D6E"/>
      </a:accent5>
      <a:accent6>
        <a:srgbClr val="2F2B20"/>
      </a:accent6>
      <a:hlink>
        <a:srgbClr val="B59D6E"/>
      </a:hlink>
      <a:folHlink>
        <a:srgbClr val="80161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11901</TotalTime>
  <Words>3956</Words>
  <Application>Microsoft Office PowerPoint</Application>
  <PresentationFormat>On-screen Show (4:3)</PresentationFormat>
  <Paragraphs>446</Paragraphs>
  <Slides>49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Cambria</vt:lpstr>
      <vt:lpstr>Cambria (Headings)</vt:lpstr>
      <vt:lpstr>Times New Roman</vt:lpstr>
      <vt:lpstr>Adjacency</vt:lpstr>
      <vt:lpstr> </vt:lpstr>
      <vt:lpstr>Agenda</vt:lpstr>
      <vt:lpstr>NVLSP:  Who Are We?</vt:lpstr>
      <vt:lpstr>Lawyers Serving Warriors® (LSW)</vt:lpstr>
      <vt:lpstr>How LSW Helps Service Members</vt:lpstr>
      <vt:lpstr>How LSW Helps Veterans – DoD</vt:lpstr>
      <vt:lpstr>How LSW Helps Veterans – VA </vt:lpstr>
      <vt:lpstr>Our Contact Info for Free Legal Services</vt:lpstr>
      <vt:lpstr>Military Disability Retirement Through The Integrated Disability Evaluation System     </vt:lpstr>
      <vt:lpstr>What is a Medical Retirement?</vt:lpstr>
      <vt:lpstr>Benefits of a Medical Retirement</vt:lpstr>
      <vt:lpstr>How to Obtain a Medical Retirement</vt:lpstr>
      <vt:lpstr>IDES</vt:lpstr>
      <vt:lpstr>Criteria for Determining Fitness/Unfitness  for Military Service</vt:lpstr>
      <vt:lpstr>What Makes a Condition “Unfitting”</vt:lpstr>
      <vt:lpstr>Medical Retirement vs. Separation</vt:lpstr>
      <vt:lpstr>      IDES Quick Tips      </vt:lpstr>
      <vt:lpstr>My IDES hasn’t started yet … </vt:lpstr>
      <vt:lpstr>My IDES hasn’t started yet … </vt:lpstr>
      <vt:lpstr>My IDES hasn’t started yet … </vt:lpstr>
      <vt:lpstr>My IDES hasn’t started yet … </vt:lpstr>
      <vt:lpstr>I’m at the MEB … </vt:lpstr>
      <vt:lpstr>I’m at the MEB … </vt:lpstr>
      <vt:lpstr>I’m at the MEB … </vt:lpstr>
      <vt:lpstr>I’m at the MEB … </vt:lpstr>
      <vt:lpstr>I’m at the PEB … </vt:lpstr>
      <vt:lpstr>I’m at the PEB … </vt:lpstr>
      <vt:lpstr>I’m at the PEB … </vt:lpstr>
      <vt:lpstr>I’m at the PEB … </vt:lpstr>
      <vt:lpstr>I’m at the PEB … </vt:lpstr>
      <vt:lpstr>I’m on the Temporary Disability Retirement List (TDRL) …</vt:lpstr>
      <vt:lpstr>PEB Success Story </vt:lpstr>
      <vt:lpstr>Boards for Correction of Military/Naval Records     </vt:lpstr>
      <vt:lpstr>Post-Discharge Relief: Boards for Correction of Military Records</vt:lpstr>
      <vt:lpstr>Post-Discharge Relief: Boards for Correction of Military Records (BCMR/BCNR)</vt:lpstr>
      <vt:lpstr>Post-Discharge Relief: Boards for Correction of Military Records (BCMR/BCNR)</vt:lpstr>
      <vt:lpstr>Applying to the BCMR</vt:lpstr>
      <vt:lpstr>BCMR Best Practices</vt:lpstr>
      <vt:lpstr>BCMR Success Story </vt:lpstr>
      <vt:lpstr>Combat-Related  Special Compensation (CRSC)</vt:lpstr>
      <vt:lpstr>What is CRSC?</vt:lpstr>
      <vt:lpstr>Who is Eligible for CRSC?</vt:lpstr>
      <vt:lpstr>What Types of Injuries/Conditions are Eligible for CRSC? </vt:lpstr>
      <vt:lpstr>What Makes an Injury/Condition Combat-Related?</vt:lpstr>
      <vt:lpstr>Evidence to Submit in  Support of CRSC Claim</vt:lpstr>
      <vt:lpstr>Applying for CRSC</vt:lpstr>
      <vt:lpstr>Combat-Related Special Compensation Success Story</vt:lpstr>
      <vt:lpstr>Our Contact Info for Free Legal Services</vt:lpstr>
      <vt:lpstr>Questions</vt:lpstr>
    </vt:vector>
  </TitlesOfParts>
  <Company>NVLSP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Service-Connected Disability Compensation</dc:title>
  <dc:creator>robert</dc:creator>
  <cp:lastModifiedBy>David Sonenshine</cp:lastModifiedBy>
  <cp:revision>384</cp:revision>
  <cp:lastPrinted>2015-09-01T20:57:12Z</cp:lastPrinted>
  <dcterms:created xsi:type="dcterms:W3CDTF">2009-09-02T15:08:12Z</dcterms:created>
  <dcterms:modified xsi:type="dcterms:W3CDTF">2021-01-11T16:44:26Z</dcterms:modified>
</cp:coreProperties>
</file>